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6fe38d09e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fe38d09e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6fee3f844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fee3f844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6fee3f844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fee3f844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6fee3f844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6fee3f844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6fee3f844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fee3f844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6fee3f8449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fee3f844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6fee3f8449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fee3f8449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6fee3f844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fee3f844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6fee3f844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6fee3f844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6fee3f844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6fee3f844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6fe38d09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6fe38d09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6fee3f844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6fee3f844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6ffcc20fd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ffcc20fd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6ffcc20fd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6ffcc20fd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6ffcc20f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6ffcc20f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6ffcc20fd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ffcc20fd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6fe38d09e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6fe38d09e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6fe38d09e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6fe38d09e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14906e55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14906e55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15ffee8871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15ffee8871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6fe38d09e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6fe38d09e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be649465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be649465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6fe38d09e9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6fe38d09e9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2"/>
          <p:cNvPicPr preferRelativeResize="0"/>
          <p:nvPr/>
        </p:nvPicPr>
        <p:blipFill>
          <a:blip r:embed="rId2">
            <a:alphaModFix/>
          </a:blip>
          <a:stretch>
            <a:fillRect/>
          </a:stretch>
        </p:blipFill>
        <p:spPr>
          <a:xfrm>
            <a:off x="8228578" y="-84975"/>
            <a:ext cx="792570" cy="792600"/>
          </a:xfrm>
          <a:prstGeom prst="rect">
            <a:avLst/>
          </a:prstGeom>
          <a:noFill/>
          <a:ln>
            <a:noFill/>
          </a:ln>
        </p:spPr>
      </p:pic>
      <p:pic>
        <p:nvPicPr>
          <p:cNvPr id="14" name="Google Shape;14;p2"/>
          <p:cNvPicPr preferRelativeResize="0"/>
          <p:nvPr/>
        </p:nvPicPr>
        <p:blipFill>
          <a:blip r:embed="rId3">
            <a:alphaModFix/>
          </a:blip>
          <a:stretch>
            <a:fillRect/>
          </a:stretch>
        </p:blipFill>
        <p:spPr>
          <a:xfrm>
            <a:off x="0" y="0"/>
            <a:ext cx="1029450" cy="8578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www.clipsrules.net/" TargetMode="External"/><Relationship Id="rId4" Type="http://schemas.openxmlformats.org/officeDocument/2006/relationships/hyperlink" Target="https://ideone.com/l/clips" TargetMode="External"/><Relationship Id="rId5" Type="http://schemas.openxmlformats.org/officeDocument/2006/relationships/hyperlink" Target="https://tio.run/#clips" TargetMode="External"/><Relationship Id="rId6"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www.cp.eng.chula.ac.th/~somchai/spj/slides/171622/OHP2/04RPN.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www.sciencedirect.com/science/article/pii/016771368490088X?via%3Dihub" TargetMode="Externa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Rule Based Programming</a:t>
            </a:r>
            <a:endParaRPr>
              <a:latin typeface="Times New Roman"/>
              <a:ea typeface="Times New Roman"/>
              <a:cs typeface="Times New Roman"/>
              <a:sym typeface="Times New Roman"/>
            </a:endParaRPr>
          </a:p>
        </p:txBody>
      </p:sp>
      <p:sp>
        <p:nvSpPr>
          <p:cNvPr id="57" name="Google Shape;57;p13"/>
          <p:cNvSpPr txBox="1"/>
          <p:nvPr>
            <p:ph idx="1" type="subTitle"/>
          </p:nvPr>
        </p:nvSpPr>
        <p:spPr>
          <a:xfrm>
            <a:off x="311700" y="1266362"/>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Times New Roman"/>
                <a:ea typeface="Times New Roman"/>
                <a:cs typeface="Times New Roman"/>
                <a:sym typeface="Times New Roman"/>
              </a:rPr>
              <a:t>3rd year, 2nd semester</a:t>
            </a:r>
            <a:endParaRPr>
              <a:latin typeface="Times New Roman"/>
              <a:ea typeface="Times New Roman"/>
              <a:cs typeface="Times New Roman"/>
              <a:sym typeface="Times New Roman"/>
            </a:endParaRPr>
          </a:p>
        </p:txBody>
      </p:sp>
      <p:sp>
        <p:nvSpPr>
          <p:cNvPr id="58" name="Google Shape;58;p13"/>
          <p:cNvSpPr txBox="1"/>
          <p:nvPr/>
        </p:nvSpPr>
        <p:spPr>
          <a:xfrm>
            <a:off x="1300350" y="2142350"/>
            <a:ext cx="6658500" cy="224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p>
          <a:p>
            <a:pPr indent="0" lvl="0" marL="0" rtl="0" algn="ctr">
              <a:spcBef>
                <a:spcPts val="0"/>
              </a:spcBef>
              <a:spcAft>
                <a:spcPts val="0"/>
              </a:spcAft>
              <a:buNone/>
            </a:pPr>
            <a:r>
              <a:rPr lang="en" sz="2400"/>
              <a:t>Declarative Programming</a:t>
            </a:r>
            <a:endParaRPr sz="2400"/>
          </a:p>
          <a:p>
            <a:pPr indent="0" lvl="0" marL="0" rtl="0" algn="ctr">
              <a:spcBef>
                <a:spcPts val="0"/>
              </a:spcBef>
              <a:spcAft>
                <a:spcPts val="0"/>
              </a:spcAft>
              <a:buNone/>
            </a:pPr>
            <a:r>
              <a:rPr lang="en" sz="2400"/>
              <a:t>Expert Systems</a:t>
            </a:r>
            <a:endParaRPr sz="2400"/>
          </a:p>
          <a:p>
            <a:pPr indent="0" lvl="0" marL="0" rtl="0" algn="ctr">
              <a:spcBef>
                <a:spcPts val="0"/>
              </a:spcBef>
              <a:spcAft>
                <a:spcPts val="0"/>
              </a:spcAft>
              <a:buNone/>
            </a:pPr>
            <a:r>
              <a:rPr lang="en" sz="2400"/>
              <a:t>CLIPS</a:t>
            </a:r>
            <a:endParaRPr sz="2400"/>
          </a:p>
          <a:p>
            <a:pPr indent="0" lvl="0" marL="0" rtl="0" algn="ctr">
              <a:spcBef>
                <a:spcPts val="0"/>
              </a:spcBef>
              <a:spcAft>
                <a:spcPts val="0"/>
              </a:spcAft>
              <a:buNone/>
            </a:pPr>
            <a:r>
              <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Expert knowledge</a:t>
            </a:r>
            <a:endParaRPr sz="3600">
              <a:latin typeface="Times New Roman"/>
              <a:ea typeface="Times New Roman"/>
              <a:cs typeface="Times New Roman"/>
              <a:sym typeface="Times New Roman"/>
            </a:endParaRPr>
          </a:p>
        </p:txBody>
      </p:sp>
      <p:sp>
        <p:nvSpPr>
          <p:cNvPr id="122" name="Google Shape;122;p22"/>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A and B are labels (information) used</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IF A and B THEN A ‘is next to’ B</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IF A ‘is next to’ something THEN something = B</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rPr lang="en" sz="1800">
                <a:latin typeface="Times New Roman"/>
                <a:ea typeface="Times New Roman"/>
                <a:cs typeface="Times New Roman"/>
                <a:sym typeface="Times New Roman"/>
              </a:rPr>
              <a:t>All formal knowledge can be represented like this. </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rPr lang="en" sz="1800">
                <a:latin typeface="Times New Roman"/>
                <a:ea typeface="Times New Roman"/>
                <a:cs typeface="Times New Roman"/>
                <a:sym typeface="Times New Roman"/>
              </a:rPr>
              <a:t>Is an imperative language suitable to implement an expert system?</a:t>
            </a:r>
            <a:endParaRPr sz="1800">
              <a:latin typeface="Times New Roman"/>
              <a:ea typeface="Times New Roman"/>
              <a:cs typeface="Times New Roman"/>
              <a:sym typeface="Times New Roman"/>
            </a:endParaRPr>
          </a:p>
        </p:txBody>
      </p:sp>
      <p:sp>
        <p:nvSpPr>
          <p:cNvPr id="123" name="Google Shape;123;p22"/>
          <p:cNvSpPr/>
          <p:nvPr/>
        </p:nvSpPr>
        <p:spPr>
          <a:xfrm>
            <a:off x="1957975" y="1660450"/>
            <a:ext cx="516600" cy="5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A</a:t>
            </a:r>
            <a:endParaRPr b="1" sz="1800"/>
          </a:p>
        </p:txBody>
      </p:sp>
      <p:sp>
        <p:nvSpPr>
          <p:cNvPr id="124" name="Google Shape;124;p22"/>
          <p:cNvSpPr/>
          <p:nvPr/>
        </p:nvSpPr>
        <p:spPr>
          <a:xfrm>
            <a:off x="4365075" y="1660450"/>
            <a:ext cx="516600" cy="54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B</a:t>
            </a:r>
            <a:endParaRPr b="1" sz="1800"/>
          </a:p>
        </p:txBody>
      </p:sp>
      <p:cxnSp>
        <p:nvCxnSpPr>
          <p:cNvPr id="125" name="Google Shape;125;p22"/>
          <p:cNvCxnSpPr>
            <a:stCxn id="123" idx="6"/>
            <a:endCxn id="124" idx="2"/>
          </p:cNvCxnSpPr>
          <p:nvPr/>
        </p:nvCxnSpPr>
        <p:spPr>
          <a:xfrm>
            <a:off x="2474575" y="1930450"/>
            <a:ext cx="1890600" cy="0"/>
          </a:xfrm>
          <a:prstGeom prst="straightConnector1">
            <a:avLst/>
          </a:prstGeom>
          <a:noFill/>
          <a:ln cap="flat" cmpd="sng" w="9525">
            <a:solidFill>
              <a:schemeClr val="dk2"/>
            </a:solidFill>
            <a:prstDash val="solid"/>
            <a:round/>
            <a:headEnd len="med" w="med" type="none"/>
            <a:tailEnd len="med" w="med" type="none"/>
          </a:ln>
        </p:spPr>
      </p:cxnSp>
      <p:sp>
        <p:nvSpPr>
          <p:cNvPr id="126" name="Google Shape;126;p22"/>
          <p:cNvSpPr txBox="1"/>
          <p:nvPr/>
        </p:nvSpPr>
        <p:spPr>
          <a:xfrm>
            <a:off x="2964875" y="1600938"/>
            <a:ext cx="9099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is next to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Rule Based Programming</a:t>
            </a:r>
            <a:endParaRPr sz="3600">
              <a:latin typeface="Times New Roman"/>
              <a:ea typeface="Times New Roman"/>
              <a:cs typeface="Times New Roman"/>
              <a:sym typeface="Times New Roman"/>
            </a:endParaRPr>
          </a:p>
        </p:txBody>
      </p:sp>
      <p:sp>
        <p:nvSpPr>
          <p:cNvPr id="132" name="Google Shape;132;p23"/>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Knowledge base: Set of facts known to be true.</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Inference rules: Set of IF-THEN rules applied on facts or patterns.</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Inference engine: An engine capable of inferring (adding) new facts from the rules and facts available.</a:t>
            </a:r>
            <a:endParaRPr sz="1800">
              <a:latin typeface="Times New Roman"/>
              <a:ea typeface="Times New Roman"/>
              <a:cs typeface="Times New Roman"/>
              <a:sym typeface="Times New Roman"/>
            </a:endParaRPr>
          </a:p>
        </p:txBody>
      </p:sp>
      <p:sp>
        <p:nvSpPr>
          <p:cNvPr id="133" name="Google Shape;133;p23"/>
          <p:cNvSpPr/>
          <p:nvPr/>
        </p:nvSpPr>
        <p:spPr>
          <a:xfrm>
            <a:off x="852925" y="2013875"/>
            <a:ext cx="1758600" cy="914400"/>
          </a:xfrm>
          <a:prstGeom prst="flowChartAlternateProcess">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Knowledge Base</a:t>
            </a:r>
            <a:endParaRPr b="1"/>
          </a:p>
        </p:txBody>
      </p:sp>
      <p:sp>
        <p:nvSpPr>
          <p:cNvPr id="134" name="Google Shape;134;p23"/>
          <p:cNvSpPr/>
          <p:nvPr/>
        </p:nvSpPr>
        <p:spPr>
          <a:xfrm>
            <a:off x="6616250" y="2013875"/>
            <a:ext cx="1758600" cy="914400"/>
          </a:xfrm>
          <a:prstGeom prst="flowChartAlternateProcess">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Inference Rules</a:t>
            </a:r>
            <a:endParaRPr b="1"/>
          </a:p>
        </p:txBody>
      </p:sp>
      <p:sp>
        <p:nvSpPr>
          <p:cNvPr id="135" name="Google Shape;135;p23"/>
          <p:cNvSpPr/>
          <p:nvPr/>
        </p:nvSpPr>
        <p:spPr>
          <a:xfrm>
            <a:off x="3596150" y="1660450"/>
            <a:ext cx="2035475" cy="1610725"/>
          </a:xfrm>
          <a:prstGeom prst="flowChartDecision">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Inference Engine</a:t>
            </a:r>
            <a:endParaRPr b="1"/>
          </a:p>
        </p:txBody>
      </p:sp>
      <p:cxnSp>
        <p:nvCxnSpPr>
          <p:cNvPr id="136" name="Google Shape;136;p23"/>
          <p:cNvCxnSpPr>
            <a:stCxn id="133" idx="3"/>
            <a:endCxn id="135" idx="1"/>
          </p:cNvCxnSpPr>
          <p:nvPr/>
        </p:nvCxnSpPr>
        <p:spPr>
          <a:xfrm flipH="1" rot="10800000">
            <a:off x="2611525" y="2465675"/>
            <a:ext cx="984600" cy="5400"/>
          </a:xfrm>
          <a:prstGeom prst="straightConnector1">
            <a:avLst/>
          </a:prstGeom>
          <a:noFill/>
          <a:ln cap="flat" cmpd="sng" w="38100">
            <a:solidFill>
              <a:schemeClr val="dk2"/>
            </a:solidFill>
            <a:prstDash val="solid"/>
            <a:round/>
            <a:headEnd len="med" w="med" type="triangle"/>
            <a:tailEnd len="med" w="med" type="triangle"/>
          </a:ln>
        </p:spPr>
      </p:cxnSp>
      <p:cxnSp>
        <p:nvCxnSpPr>
          <p:cNvPr id="137" name="Google Shape;137;p23"/>
          <p:cNvCxnSpPr/>
          <p:nvPr/>
        </p:nvCxnSpPr>
        <p:spPr>
          <a:xfrm flipH="1" rot="10800000">
            <a:off x="5631625" y="2463113"/>
            <a:ext cx="984600" cy="5400"/>
          </a:xfrm>
          <a:prstGeom prst="straightConnector1">
            <a:avLst/>
          </a:prstGeom>
          <a:noFill/>
          <a:ln cap="flat" cmpd="sng" w="38100">
            <a:solidFill>
              <a:schemeClr val="dk2"/>
            </a:solidFill>
            <a:prstDash val="solid"/>
            <a:round/>
            <a:headEnd len="med" w="med" type="triangl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C-Language Integrated Production System</a:t>
            </a:r>
            <a:endParaRPr sz="3600">
              <a:latin typeface="Times New Roman"/>
              <a:ea typeface="Times New Roman"/>
              <a:cs typeface="Times New Roman"/>
              <a:sym typeface="Times New Roman"/>
            </a:endParaRPr>
          </a:p>
        </p:txBody>
      </p:sp>
      <p:sp>
        <p:nvSpPr>
          <p:cNvPr id="143" name="Google Shape;143;p24"/>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Originally built by NASA from 1985 (original name NASA's AI Language).</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Original purpose: diagnosis software for propulsion system.</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Since 1996 is an open domain software maintained and developed by volunteers. </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Latest version: 6.</a:t>
            </a:r>
            <a:r>
              <a:rPr lang="en" sz="1800">
                <a:latin typeface="Times New Roman"/>
                <a:ea typeface="Times New Roman"/>
                <a:cs typeface="Times New Roman"/>
                <a:sym typeface="Times New Roman"/>
              </a:rPr>
              <a:t>4.1</a:t>
            </a:r>
            <a:r>
              <a:rPr lang="en" sz="1800">
                <a:latin typeface="Times New Roman"/>
                <a:ea typeface="Times New Roman"/>
                <a:cs typeface="Times New Roman"/>
                <a:sym typeface="Times New Roman"/>
              </a:rPr>
              <a:t> (2023).</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Official webpage: </a:t>
            </a:r>
            <a:r>
              <a:rPr lang="en" sz="1100" u="sng">
                <a:solidFill>
                  <a:schemeClr val="hlink"/>
                </a:solidFill>
                <a:hlinkClick r:id="rId3"/>
              </a:rPr>
              <a:t>http://www.clipsrules.net/</a:t>
            </a:r>
            <a:r>
              <a:rPr lang="en"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Many libraries available for other languages </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rPr lang="en" sz="1800">
                <a:latin typeface="Times New Roman"/>
                <a:ea typeface="Times New Roman"/>
                <a:cs typeface="Times New Roman"/>
                <a:sym typeface="Times New Roman"/>
              </a:rPr>
              <a:t>accepting CLIPS input: Jess </a:t>
            </a:r>
            <a:r>
              <a:rPr lang="en" sz="1800">
                <a:latin typeface="Times New Roman"/>
                <a:ea typeface="Times New Roman"/>
                <a:cs typeface="Times New Roman"/>
                <a:sym typeface="Times New Roman"/>
              </a:rPr>
              <a:t>and</a:t>
            </a:r>
            <a:r>
              <a:rPr lang="en" sz="1800">
                <a:latin typeface="Times New Roman"/>
                <a:ea typeface="Times New Roman"/>
                <a:cs typeface="Times New Roman"/>
                <a:sym typeface="Times New Roman"/>
              </a:rPr>
              <a:t>  CLIPSJni(JAVA),</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rPr lang="en" sz="1800">
                <a:latin typeface="Times New Roman"/>
                <a:ea typeface="Times New Roman"/>
                <a:cs typeface="Times New Roman"/>
                <a:sym typeface="Times New Roman"/>
              </a:rPr>
              <a:t>PyCLIPS (Python), CLIPS.NET (.NET)</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Online interpreters: </a:t>
            </a:r>
            <a:r>
              <a:rPr lang="en" sz="1800" u="sng">
                <a:solidFill>
                  <a:schemeClr val="hlink"/>
                </a:solidFill>
                <a:latin typeface="Times New Roman"/>
                <a:ea typeface="Times New Roman"/>
                <a:cs typeface="Times New Roman"/>
                <a:sym typeface="Times New Roman"/>
                <a:hlinkClick r:id="rId4"/>
              </a:rPr>
              <a:t>https://ideone.com/l/clips</a:t>
            </a: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rPr lang="en" sz="1800">
                <a:latin typeface="Times New Roman"/>
                <a:ea typeface="Times New Roman"/>
                <a:cs typeface="Times New Roman"/>
                <a:sym typeface="Times New Roman"/>
              </a:rPr>
              <a:t>and </a:t>
            </a:r>
            <a:r>
              <a:rPr lang="en" sz="1800" u="sng">
                <a:solidFill>
                  <a:schemeClr val="hlink"/>
                </a:solidFill>
                <a:latin typeface="Times New Roman"/>
                <a:ea typeface="Times New Roman"/>
                <a:cs typeface="Times New Roman"/>
                <a:sym typeface="Times New Roman"/>
                <a:hlinkClick r:id="rId5"/>
              </a:rPr>
              <a:t>https://tio.run/#clips</a:t>
            </a:r>
            <a:endParaRPr sz="1800">
              <a:latin typeface="Times New Roman"/>
              <a:ea typeface="Times New Roman"/>
              <a:cs typeface="Times New Roman"/>
              <a:sym typeface="Times New Roman"/>
            </a:endParaRPr>
          </a:p>
          <a:p>
            <a:pPr indent="0" lvl="0" marL="91440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p:txBody>
      </p:sp>
      <p:pic>
        <p:nvPicPr>
          <p:cNvPr id="144" name="Google Shape;144;p24"/>
          <p:cNvPicPr preferRelativeResize="0"/>
          <p:nvPr/>
        </p:nvPicPr>
        <p:blipFill>
          <a:blip r:embed="rId6">
            <a:alphaModFix/>
          </a:blip>
          <a:stretch>
            <a:fillRect/>
          </a:stretch>
        </p:blipFill>
        <p:spPr>
          <a:xfrm>
            <a:off x="5858600" y="2711563"/>
            <a:ext cx="1981200" cy="2314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Writing CLIPS code</a:t>
            </a:r>
            <a:endParaRPr sz="3600">
              <a:latin typeface="Times New Roman"/>
              <a:ea typeface="Times New Roman"/>
              <a:cs typeface="Times New Roman"/>
              <a:sym typeface="Times New Roman"/>
            </a:endParaRPr>
          </a:p>
        </p:txBody>
      </p:sp>
      <p:sp>
        <p:nvSpPr>
          <p:cNvPr id="150" name="Google Shape;150;p25"/>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Everything is a parenthesised prefix (</a:t>
            </a:r>
            <a:r>
              <a:rPr lang="en" sz="1800" u="sng">
                <a:solidFill>
                  <a:schemeClr val="hlink"/>
                </a:solidFill>
                <a:latin typeface="Times New Roman"/>
                <a:ea typeface="Times New Roman"/>
                <a:cs typeface="Times New Roman"/>
                <a:sym typeface="Times New Roman"/>
                <a:hlinkClick r:id="rId3"/>
              </a:rPr>
              <a:t>Polish form</a:t>
            </a:r>
            <a:r>
              <a:rPr lang="en" sz="1800">
                <a:latin typeface="Times New Roman"/>
                <a:ea typeface="Times New Roman"/>
                <a:cs typeface="Times New Roman"/>
                <a:sym typeface="Times New Roman"/>
              </a:rPr>
              <a:t>) notation.</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(field1 field2 field3 ….) unlimited number of fields</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5 + 2 + 6 * (7 - 2) is written as (+ 5 2 (* 6 (- 7 2)))</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Easier to parse: each parenthesis is a call to a function identified by the first field.</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Knowledge Base (I)</a:t>
            </a:r>
            <a:endParaRPr sz="3600">
              <a:latin typeface="Times New Roman"/>
              <a:ea typeface="Times New Roman"/>
              <a:cs typeface="Times New Roman"/>
              <a:sym typeface="Times New Roman"/>
            </a:endParaRPr>
          </a:p>
        </p:txBody>
      </p:sp>
      <p:sp>
        <p:nvSpPr>
          <p:cNvPr id="156" name="Google Shape;156;p26"/>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Contains </a:t>
            </a:r>
            <a:r>
              <a:rPr b="1" lang="en" sz="1800">
                <a:latin typeface="Times New Roman"/>
                <a:ea typeface="Times New Roman"/>
                <a:cs typeface="Times New Roman"/>
                <a:sym typeface="Times New Roman"/>
              </a:rPr>
              <a:t>facts</a:t>
            </a:r>
            <a:r>
              <a:rPr lang="en" sz="1800">
                <a:latin typeface="Times New Roman"/>
                <a:ea typeface="Times New Roman"/>
                <a:cs typeface="Times New Roman"/>
                <a:sym typeface="Times New Roman"/>
              </a:rPr>
              <a:t>. A </a:t>
            </a:r>
            <a:r>
              <a:rPr b="1" lang="en" sz="1800">
                <a:latin typeface="Times New Roman"/>
                <a:ea typeface="Times New Roman"/>
                <a:cs typeface="Times New Roman"/>
                <a:sym typeface="Times New Roman"/>
              </a:rPr>
              <a:t>fact </a:t>
            </a:r>
            <a:r>
              <a:rPr lang="en" sz="1800">
                <a:latin typeface="Times New Roman"/>
                <a:ea typeface="Times New Roman"/>
                <a:cs typeface="Times New Roman"/>
                <a:sym typeface="Times New Roman"/>
              </a:rPr>
              <a:t>can be anything (as long as it d</a:t>
            </a:r>
            <a:r>
              <a:rPr lang="en" sz="1800">
                <a:solidFill>
                  <a:schemeClr val="dk1"/>
                </a:solidFill>
                <a:latin typeface="Times New Roman"/>
                <a:ea typeface="Times New Roman"/>
                <a:cs typeface="Times New Roman"/>
                <a:sym typeface="Times New Roman"/>
              </a:rPr>
              <a:t>oesn’t contain &amp; or | or ~ and </a:t>
            </a:r>
            <a:r>
              <a:rPr lang="en" sz="1800">
                <a:latin typeface="Times New Roman"/>
                <a:ea typeface="Times New Roman"/>
                <a:cs typeface="Times New Roman"/>
                <a:sym typeface="Times New Roman"/>
              </a:rPr>
              <a:t>the first field starts with a char - not a number).</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Creating a fact:</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Courier"/>
                <a:ea typeface="Courier"/>
                <a:cs typeface="Courier"/>
                <a:sym typeface="Courier"/>
              </a:rPr>
              <a:t>(assert (minge))</a:t>
            </a:r>
            <a:endParaRPr sz="1800">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(assert (lista 1 2 3 4 5))</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Creating multiple facts:</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Courier"/>
                <a:ea typeface="Courier"/>
                <a:cs typeface="Courier"/>
                <a:sym typeface="Courier"/>
              </a:rPr>
              <a:t>(deffacts fapte (minge rosie) (minge mare))</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t/>
            </a:r>
            <a:endParaRPr sz="1800">
              <a:solidFill>
                <a:schemeClr val="dk1"/>
              </a:solidFill>
              <a:latin typeface="Courier"/>
              <a:ea typeface="Courier"/>
              <a:cs typeface="Courier"/>
              <a:sym typeface="Courier"/>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Knowledge Base (II)</a:t>
            </a:r>
            <a:endParaRPr sz="3600">
              <a:latin typeface="Times New Roman"/>
              <a:ea typeface="Times New Roman"/>
              <a:cs typeface="Times New Roman"/>
              <a:sym typeface="Times New Roman"/>
            </a:endParaRPr>
          </a:p>
        </p:txBody>
      </p:sp>
      <p:sp>
        <p:nvSpPr>
          <p:cNvPr id="162" name="Google Shape;162;p27"/>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Facts are added to the workspace KB. To view current KB:</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Courier"/>
                <a:ea typeface="Courier"/>
                <a:cs typeface="Courier"/>
                <a:sym typeface="Courier"/>
              </a:rPr>
              <a:t>(facts)</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f-0     (initial-fact)</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f-1     (minge rosie)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f-2     (minge mare)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For a total of 3 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Each fact is assigned (by CLIPS) an unique identifier. All future references to that fact can only be done by referencing that identifier.</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Knowledge Base (III)</a:t>
            </a:r>
            <a:endParaRPr sz="3600">
              <a:latin typeface="Times New Roman"/>
              <a:ea typeface="Times New Roman"/>
              <a:cs typeface="Times New Roman"/>
              <a:sym typeface="Times New Roman"/>
            </a:endParaRPr>
          </a:p>
        </p:txBody>
      </p:sp>
      <p:sp>
        <p:nvSpPr>
          <p:cNvPr id="168" name="Google Shape;168;p28"/>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Deleting a fact:</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Courier"/>
                <a:ea typeface="Courier"/>
                <a:cs typeface="Courier"/>
                <a:sym typeface="Courier"/>
              </a:rPr>
              <a:t>(retract 1)</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f-0     (initial-fact)</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f-2     (minge mare)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For a total of 2 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Each identifier is unique for the current workspace.</a:t>
            </a:r>
            <a:endParaRPr sz="18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Knowledge Base (IV)</a:t>
            </a:r>
            <a:endParaRPr sz="3600">
              <a:latin typeface="Times New Roman"/>
              <a:ea typeface="Times New Roman"/>
              <a:cs typeface="Times New Roman"/>
              <a:sym typeface="Times New Roman"/>
            </a:endParaRPr>
          </a:p>
        </p:txBody>
      </p:sp>
      <p:sp>
        <p:nvSpPr>
          <p:cNvPr id="174" name="Google Shape;174;p29"/>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Courier"/>
                <a:ea typeface="Courier"/>
                <a:cs typeface="Courier"/>
                <a:sym typeface="Courier"/>
              </a:rPr>
              <a:t>(assert (minge rosie))</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f-0     (initial-fact)</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f-2     (minge mare)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f-3		 (minge rosie)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For a total of 3 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latin typeface="Times New Roman"/>
                <a:ea typeface="Times New Roman"/>
                <a:cs typeface="Times New Roman"/>
                <a:sym typeface="Times New Roman"/>
              </a:rPr>
              <a:t>For CLIPS, a fact is a pair (id, content). Once retracted, no other fact with the same id can ever exist. This is the first </a:t>
            </a:r>
            <a:r>
              <a:rPr b="1" lang="en" sz="1800">
                <a:latin typeface="Times New Roman"/>
                <a:ea typeface="Times New Roman"/>
                <a:cs typeface="Times New Roman"/>
                <a:sym typeface="Times New Roman"/>
              </a:rPr>
              <a:t>important CLIPS tip</a:t>
            </a:r>
            <a:r>
              <a:rPr lang="en" sz="1800">
                <a:latin typeface="Times New Roman"/>
                <a:ea typeface="Times New Roman"/>
                <a:cs typeface="Times New Roman"/>
                <a:sym typeface="Times New Roman"/>
              </a:rPr>
              <a:t>. Use it in many situations to control the order of rules, for example by using a fact as a flag/switch.</a:t>
            </a:r>
            <a:endParaRPr sz="18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Inference Rules (I)</a:t>
            </a:r>
            <a:endParaRPr sz="3600">
              <a:latin typeface="Times New Roman"/>
              <a:ea typeface="Times New Roman"/>
              <a:cs typeface="Times New Roman"/>
              <a:sym typeface="Times New Roman"/>
            </a:endParaRPr>
          </a:p>
        </p:txBody>
      </p:sp>
      <p:sp>
        <p:nvSpPr>
          <p:cNvPr id="180" name="Google Shape;180;p30"/>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Courier"/>
                <a:ea typeface="Courier"/>
                <a:cs typeface="Courier"/>
                <a:sym typeface="Courier"/>
              </a:rPr>
              <a:t>(defrule name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(minge rosie)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(minge mare)</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=&gt;</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(assert (minge frumoasa))</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cxnSp>
        <p:nvCxnSpPr>
          <p:cNvPr id="181" name="Google Shape;181;p30"/>
          <p:cNvCxnSpPr/>
          <p:nvPr/>
        </p:nvCxnSpPr>
        <p:spPr>
          <a:xfrm flipH="1">
            <a:off x="2180475" y="2075425"/>
            <a:ext cx="2189400" cy="123000"/>
          </a:xfrm>
          <a:prstGeom prst="straightConnector1">
            <a:avLst/>
          </a:prstGeom>
          <a:noFill/>
          <a:ln cap="flat" cmpd="sng" w="9525">
            <a:solidFill>
              <a:schemeClr val="dk2"/>
            </a:solidFill>
            <a:prstDash val="solid"/>
            <a:round/>
            <a:headEnd len="med" w="med" type="none"/>
            <a:tailEnd len="med" w="med" type="triangle"/>
          </a:ln>
        </p:spPr>
      </p:cxnSp>
      <p:sp>
        <p:nvSpPr>
          <p:cNvPr id="182" name="Google Shape;182;p30"/>
          <p:cNvSpPr txBox="1"/>
          <p:nvPr/>
        </p:nvSpPr>
        <p:spPr>
          <a:xfrm>
            <a:off x="4369875" y="1785300"/>
            <a:ext cx="4246800" cy="6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Name of the rule. Has to be unique and provided by the user!</a:t>
            </a:r>
            <a:endParaRPr/>
          </a:p>
        </p:txBody>
      </p:sp>
      <p:sp>
        <p:nvSpPr>
          <p:cNvPr id="183" name="Google Shape;183;p30"/>
          <p:cNvSpPr txBox="1"/>
          <p:nvPr/>
        </p:nvSpPr>
        <p:spPr>
          <a:xfrm>
            <a:off x="1995825" y="2268875"/>
            <a:ext cx="342900" cy="7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t>
            </a:r>
            <a:endParaRPr sz="3000"/>
          </a:p>
        </p:txBody>
      </p:sp>
      <p:cxnSp>
        <p:nvCxnSpPr>
          <p:cNvPr id="184" name="Google Shape;184;p30"/>
          <p:cNvCxnSpPr/>
          <p:nvPr/>
        </p:nvCxnSpPr>
        <p:spPr>
          <a:xfrm flipH="1">
            <a:off x="2227375" y="2510250"/>
            <a:ext cx="2189400" cy="123000"/>
          </a:xfrm>
          <a:prstGeom prst="straightConnector1">
            <a:avLst/>
          </a:prstGeom>
          <a:noFill/>
          <a:ln cap="flat" cmpd="sng" w="9525">
            <a:solidFill>
              <a:schemeClr val="dk2"/>
            </a:solidFill>
            <a:prstDash val="solid"/>
            <a:round/>
            <a:headEnd len="med" w="med" type="none"/>
            <a:tailEnd len="med" w="med" type="triangle"/>
          </a:ln>
        </p:spPr>
      </p:cxnSp>
      <p:sp>
        <p:nvSpPr>
          <p:cNvPr id="185" name="Google Shape;185;p30"/>
          <p:cNvSpPr txBox="1"/>
          <p:nvPr/>
        </p:nvSpPr>
        <p:spPr>
          <a:xfrm>
            <a:off x="4494500" y="2395600"/>
            <a:ext cx="39222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Left side: conditions (patterns) to be matched on the KB</a:t>
            </a:r>
            <a:endParaRPr/>
          </a:p>
        </p:txBody>
      </p:sp>
      <p:cxnSp>
        <p:nvCxnSpPr>
          <p:cNvPr id="186" name="Google Shape;186;p30"/>
          <p:cNvCxnSpPr/>
          <p:nvPr/>
        </p:nvCxnSpPr>
        <p:spPr>
          <a:xfrm flipH="1">
            <a:off x="3660675" y="3264600"/>
            <a:ext cx="963000" cy="35100"/>
          </a:xfrm>
          <a:prstGeom prst="straightConnector1">
            <a:avLst/>
          </a:prstGeom>
          <a:noFill/>
          <a:ln cap="flat" cmpd="sng" w="9525">
            <a:solidFill>
              <a:schemeClr val="dk2"/>
            </a:solidFill>
            <a:prstDash val="solid"/>
            <a:round/>
            <a:headEnd len="med" w="med" type="none"/>
            <a:tailEnd len="med" w="med" type="triangle"/>
          </a:ln>
        </p:spPr>
      </p:cxnSp>
      <p:sp>
        <p:nvSpPr>
          <p:cNvPr id="187" name="Google Shape;187;p30"/>
          <p:cNvSpPr txBox="1"/>
          <p:nvPr/>
        </p:nvSpPr>
        <p:spPr>
          <a:xfrm>
            <a:off x="4694125" y="3111925"/>
            <a:ext cx="39222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Right side: actions to be taken </a:t>
            </a:r>
            <a:r>
              <a:rPr lang="en"/>
              <a:t>affecting</a:t>
            </a:r>
            <a:r>
              <a:rPr lang="en"/>
              <a:t> the KB</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1"/>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Inference Rules (II)</a:t>
            </a:r>
            <a:endParaRPr sz="3600">
              <a:latin typeface="Times New Roman"/>
              <a:ea typeface="Times New Roman"/>
              <a:cs typeface="Times New Roman"/>
              <a:sym typeface="Times New Roman"/>
            </a:endParaRPr>
          </a:p>
        </p:txBody>
      </p:sp>
      <p:sp>
        <p:nvSpPr>
          <p:cNvPr id="193" name="Google Shape;193;p31"/>
          <p:cNvSpPr txBox="1"/>
          <p:nvPr/>
        </p:nvSpPr>
        <p:spPr>
          <a:xfrm>
            <a:off x="184750" y="1660450"/>
            <a:ext cx="8647500" cy="37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Courier"/>
                <a:ea typeface="Courier"/>
                <a:cs typeface="Courier"/>
                <a:sym typeface="Courier"/>
              </a:rPr>
              <a:t>(rules)</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name</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For a total of 1 defrule.</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(run) </a:t>
            </a:r>
            <a:r>
              <a:rPr lang="en" sz="1800">
                <a:solidFill>
                  <a:schemeClr val="dk1"/>
                </a:solidFill>
                <a:latin typeface="Times New Roman"/>
                <a:ea typeface="Times New Roman"/>
                <a:cs typeface="Times New Roman"/>
                <a:sym typeface="Times New Roman"/>
              </a:rPr>
              <a:t>- start the inference engine</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(facts)</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f-0     (initial-fact)</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f-1     (minge rosie)</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f-2     (minge mare)</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f-3     (minge frumoasa)</a:t>
            </a:r>
            <a:endParaRPr sz="1800">
              <a:solidFill>
                <a:schemeClr val="dk1"/>
              </a:solidFill>
              <a:latin typeface="Courier"/>
              <a:ea typeface="Courier"/>
              <a:cs typeface="Courier"/>
              <a:sym typeface="Courier"/>
            </a:endParaRPr>
          </a:p>
          <a:p>
            <a:pPr indent="0" lvl="0" marL="0" rtl="0" algn="l">
              <a:spcBef>
                <a:spcPts val="0"/>
              </a:spcBef>
              <a:spcAft>
                <a:spcPts val="0"/>
              </a:spcAft>
              <a:buClr>
                <a:schemeClr val="dk1"/>
              </a:buClr>
              <a:buSzPts val="1100"/>
              <a:buFont typeface="Arial"/>
              <a:buNone/>
            </a:pPr>
            <a:r>
              <a:rPr lang="en" sz="1800">
                <a:solidFill>
                  <a:schemeClr val="dk1"/>
                </a:solidFill>
                <a:latin typeface="Courier"/>
                <a:ea typeface="Courier"/>
                <a:cs typeface="Courier"/>
                <a:sym typeface="Courier"/>
              </a:rPr>
              <a:t>For a total of 4 facts.</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Course information</a:t>
            </a:r>
            <a:endParaRPr sz="3600">
              <a:latin typeface="Times New Roman"/>
              <a:ea typeface="Times New Roman"/>
              <a:cs typeface="Times New Roman"/>
              <a:sym typeface="Times New Roman"/>
            </a:endParaRPr>
          </a:p>
        </p:txBody>
      </p:sp>
      <p:sp>
        <p:nvSpPr>
          <p:cNvPr id="64" name="Google Shape;64;p14"/>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Course timetable: </a:t>
            </a:r>
            <a:r>
              <a:rPr lang="en">
                <a:latin typeface="Times New Roman"/>
                <a:ea typeface="Times New Roman"/>
                <a:cs typeface="Times New Roman"/>
                <a:sym typeface="Times New Roman"/>
              </a:rPr>
              <a:t>https://profs.info.uaic.ro/~orar/discipline/orar_pbr.html</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Course webpage: https://profs.info.uaic.ro/~ipistol/</a:t>
            </a:r>
            <a:r>
              <a:rPr lang="en">
                <a:latin typeface="Times New Roman"/>
                <a:ea typeface="Times New Roman"/>
                <a:cs typeface="Times New Roman"/>
                <a:sym typeface="Times New Roman"/>
              </a:rPr>
              <a:t>PBR</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Course syllabus: </a:t>
            </a:r>
            <a:r>
              <a:rPr lang="en">
                <a:latin typeface="Times New Roman"/>
                <a:ea typeface="Times New Roman"/>
                <a:cs typeface="Times New Roman"/>
                <a:sym typeface="Times New Roman"/>
              </a:rPr>
              <a:t>https://drive.google.com/file/d/1uCsW6SQ5xUvosKtl_fX13sMjiZ-yK6JW/view</a:t>
            </a:r>
            <a:endParaRPr>
              <a:latin typeface="Times New Roman"/>
              <a:ea typeface="Times New Roman"/>
              <a:cs typeface="Times New Roman"/>
              <a:sym typeface="Times New Roman"/>
            </a:endParaRPr>
          </a:p>
          <a:p>
            <a:pPr indent="0" lvl="0" marL="0" rtl="0" algn="l">
              <a:spcBef>
                <a:spcPts val="0"/>
              </a:spcBef>
              <a:spcAft>
                <a:spcPts val="0"/>
              </a:spcAft>
              <a:buNone/>
            </a:pPr>
            <a:r>
              <a:t/>
            </a:r>
            <a:endParaRPr sz="1000"/>
          </a:p>
          <a:p>
            <a:pPr indent="0" lvl="0" marL="0" marR="0" rtl="0" algn="l">
              <a:lnSpc>
                <a:spcPct val="100000"/>
              </a:lnSpc>
              <a:spcBef>
                <a:spcPts val="0"/>
              </a:spcBef>
              <a:spcAft>
                <a:spcPts val="0"/>
              </a:spcAft>
              <a:buNone/>
            </a:pPr>
            <a:r>
              <a:rPr lang="en">
                <a:latin typeface="Times New Roman"/>
                <a:ea typeface="Times New Roman"/>
                <a:cs typeface="Times New Roman"/>
                <a:sym typeface="Times New Roman"/>
              </a:rPr>
              <a:t>Evaluation:</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317500" lvl="0" marL="457200" marR="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Exam at the end of the semester (E - max 40). The exam is mandatory but has no minimum required grade.</a:t>
            </a:r>
            <a:endParaRPr>
              <a:latin typeface="Times New Roman"/>
              <a:ea typeface="Times New Roman"/>
              <a:cs typeface="Times New Roman"/>
              <a:sym typeface="Times New Roman"/>
            </a:endParaRPr>
          </a:p>
          <a:p>
            <a:pPr indent="-317500" lvl="0" marL="457200" marR="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Lab exercises (L - 6 * 5, maximum 30).</a:t>
            </a:r>
            <a:endParaRPr>
              <a:latin typeface="Times New Roman"/>
              <a:ea typeface="Times New Roman"/>
              <a:cs typeface="Times New Roman"/>
              <a:sym typeface="Times New Roman"/>
            </a:endParaRPr>
          </a:p>
          <a:p>
            <a:pPr indent="-317500" lvl="0" marL="457200" marR="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Project work (PP - weeks 8-13, maximum 30). </a:t>
            </a:r>
            <a:endParaRPr>
              <a:latin typeface="Times New Roman"/>
              <a:ea typeface="Times New Roman"/>
              <a:cs typeface="Times New Roman"/>
              <a:sym typeface="Times New Roman"/>
            </a:endParaRPr>
          </a:p>
          <a:p>
            <a:pPr indent="-317500" lvl="0" marL="457200" marR="0" rtl="0" algn="l">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Grades are set using the formula ROUNDUP (</a:t>
            </a:r>
            <a:r>
              <a:rPr lang="en">
                <a:solidFill>
                  <a:schemeClr val="dk1"/>
                </a:solidFill>
                <a:latin typeface="Times New Roman"/>
                <a:ea typeface="Times New Roman"/>
                <a:cs typeface="Times New Roman"/>
                <a:sym typeface="Times New Roman"/>
              </a:rPr>
              <a:t>L + PP + E)/10</a:t>
            </a:r>
            <a:r>
              <a:rPr lang="en">
                <a:latin typeface="Times New Roman"/>
                <a:ea typeface="Times New Roman"/>
                <a:cs typeface="Times New Roman"/>
                <a:sym typeface="Times New Roman"/>
              </a:rPr>
              <a:t>. To pass you need </a:t>
            </a:r>
            <a:r>
              <a:rPr lang="en">
                <a:solidFill>
                  <a:schemeClr val="dk1"/>
                </a:solidFill>
                <a:latin typeface="Times New Roman"/>
                <a:ea typeface="Times New Roman"/>
                <a:cs typeface="Times New Roman"/>
                <a:sym typeface="Times New Roman"/>
              </a:rPr>
              <a:t>L + PP + E</a:t>
            </a:r>
            <a:r>
              <a:rPr lang="en">
                <a:solidFill>
                  <a:schemeClr val="dk1"/>
                </a:solidFill>
                <a:latin typeface="Times New Roman"/>
                <a:ea typeface="Times New Roman"/>
                <a:cs typeface="Times New Roman"/>
                <a:sym typeface="Times New Roman"/>
              </a:rPr>
              <a:t> </a:t>
            </a:r>
            <a:r>
              <a:rPr lang="en">
                <a:latin typeface="Times New Roman"/>
                <a:ea typeface="Times New Roman"/>
                <a:cs typeface="Times New Roman"/>
                <a:sym typeface="Times New Roman"/>
              </a:rPr>
              <a:t>at least 50.</a:t>
            </a:r>
            <a:endParaRPr>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Interacting with the user (I)</a:t>
            </a:r>
            <a:endParaRPr sz="3600">
              <a:latin typeface="Times New Roman"/>
              <a:ea typeface="Times New Roman"/>
              <a:cs typeface="Times New Roman"/>
              <a:sym typeface="Times New Roman"/>
            </a:endParaRPr>
          </a:p>
        </p:txBody>
      </p:sp>
      <p:sp>
        <p:nvSpPr>
          <p:cNvPr id="199" name="Google Shape;199;p32"/>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76200" marR="76200" rtl="0" algn="l">
              <a:lnSpc>
                <a:spcPct val="115000"/>
              </a:lnSpc>
              <a:spcBef>
                <a:spcPts val="0"/>
              </a:spcBef>
              <a:spcAft>
                <a:spcPts val="0"/>
              </a:spcAft>
              <a:buNone/>
            </a:pPr>
            <a:r>
              <a:rPr lang="en" sz="1800">
                <a:solidFill>
                  <a:schemeClr val="dk1"/>
                </a:solidFill>
                <a:latin typeface="Courier"/>
                <a:ea typeface="Courier"/>
                <a:cs typeface="Courier"/>
                <a:sym typeface="Courier"/>
              </a:rPr>
              <a:t>(printout t "message" crlf)</a:t>
            </a:r>
            <a:endParaRPr sz="1800">
              <a:solidFill>
                <a:schemeClr val="dk1"/>
              </a:solidFill>
              <a:latin typeface="Courier"/>
              <a:ea typeface="Courier"/>
              <a:cs typeface="Courier"/>
              <a:sym typeface="Courier"/>
            </a:endParaRPr>
          </a:p>
          <a:p>
            <a:pPr indent="0" lvl="0" marL="76200" marR="76200" rtl="0" algn="l">
              <a:lnSpc>
                <a:spcPct val="115000"/>
              </a:lnSpc>
              <a:spcBef>
                <a:spcPts val="1100"/>
              </a:spcBef>
              <a:spcAft>
                <a:spcPts val="0"/>
              </a:spcAft>
              <a:buNone/>
            </a:pPr>
            <a:r>
              <a:rPr lang="en" sz="1800">
                <a:solidFill>
                  <a:schemeClr val="dk1"/>
                </a:solidFill>
                <a:latin typeface="Courier"/>
                <a:ea typeface="Courier"/>
                <a:cs typeface="Courier"/>
                <a:sym typeface="Courier"/>
              </a:rPr>
              <a:t>t = </a:t>
            </a:r>
            <a:r>
              <a:rPr lang="en" sz="1800">
                <a:solidFill>
                  <a:schemeClr val="dk1"/>
                </a:solidFill>
                <a:latin typeface="Times New Roman"/>
                <a:ea typeface="Times New Roman"/>
                <a:cs typeface="Times New Roman"/>
                <a:sym typeface="Times New Roman"/>
              </a:rPr>
              <a:t>terminal	</a:t>
            </a:r>
            <a:r>
              <a:rPr lang="en" sz="1800">
                <a:solidFill>
                  <a:schemeClr val="dk1"/>
                </a:solidFill>
                <a:latin typeface="Courier"/>
                <a:ea typeface="Courier"/>
                <a:cs typeface="Courier"/>
                <a:sym typeface="Courier"/>
              </a:rPr>
              <a:t>crlf</a:t>
            </a:r>
            <a:r>
              <a:rPr lang="en" sz="1800">
                <a:solidFill>
                  <a:schemeClr val="dk1"/>
                </a:solidFill>
                <a:latin typeface="Times New Roman"/>
                <a:ea typeface="Times New Roman"/>
                <a:cs typeface="Times New Roman"/>
                <a:sym typeface="Times New Roman"/>
              </a:rPr>
              <a:t> = carriage return line feed</a:t>
            </a:r>
            <a:endParaRPr sz="1800">
              <a:solidFill>
                <a:schemeClr val="dk1"/>
              </a:solidFill>
              <a:latin typeface="Courier"/>
              <a:ea typeface="Courier"/>
              <a:cs typeface="Courier"/>
              <a:sym typeface="Courier"/>
            </a:endParaRPr>
          </a:p>
          <a:p>
            <a:pPr indent="0" lvl="0" marL="76200" marR="76200" rtl="0" algn="l">
              <a:lnSpc>
                <a:spcPct val="115000"/>
              </a:lnSpc>
              <a:spcBef>
                <a:spcPts val="1100"/>
              </a:spcBef>
              <a:spcAft>
                <a:spcPts val="0"/>
              </a:spcAft>
              <a:buNone/>
            </a:pPr>
            <a:r>
              <a:rPr lang="en" sz="1800">
                <a:solidFill>
                  <a:schemeClr val="dk1"/>
                </a:solidFill>
                <a:latin typeface="Courier"/>
                <a:ea typeface="Courier"/>
                <a:cs typeface="Courier"/>
                <a:sym typeface="Courier"/>
              </a:rPr>
              <a:t>(defrule read_fact</a:t>
            </a:r>
            <a:endParaRPr sz="1800">
              <a:solidFill>
                <a:schemeClr val="dk1"/>
              </a:solidFill>
              <a:latin typeface="Courier"/>
              <a:ea typeface="Courier"/>
              <a:cs typeface="Courier"/>
              <a:sym typeface="Courier"/>
            </a:endParaRPr>
          </a:p>
          <a:p>
            <a:pPr indent="0" lvl="0" marL="76200" marR="76200" rtl="0" algn="l">
              <a:lnSpc>
                <a:spcPct val="115000"/>
              </a:lnSpc>
              <a:spcBef>
                <a:spcPts val="1100"/>
              </a:spcBef>
              <a:spcAft>
                <a:spcPts val="0"/>
              </a:spcAft>
              <a:buNone/>
            </a:pPr>
            <a:r>
              <a:rPr lang="en" sz="1800">
                <a:solidFill>
                  <a:schemeClr val="dk1"/>
                </a:solidFill>
                <a:latin typeface="Courier"/>
                <a:ea typeface="Courier"/>
                <a:cs typeface="Courier"/>
                <a:sym typeface="Courier"/>
              </a:rPr>
              <a:t>(minge mare)</a:t>
            </a:r>
            <a:endParaRPr sz="1800">
              <a:solidFill>
                <a:schemeClr val="dk1"/>
              </a:solidFill>
              <a:latin typeface="Courier"/>
              <a:ea typeface="Courier"/>
              <a:cs typeface="Courier"/>
              <a:sym typeface="Courier"/>
            </a:endParaRPr>
          </a:p>
          <a:p>
            <a:pPr indent="0" lvl="0" marL="76200" marR="76200" rtl="0" algn="l">
              <a:lnSpc>
                <a:spcPct val="115000"/>
              </a:lnSpc>
              <a:spcBef>
                <a:spcPts val="1100"/>
              </a:spcBef>
              <a:spcAft>
                <a:spcPts val="0"/>
              </a:spcAft>
              <a:buClr>
                <a:schemeClr val="dk1"/>
              </a:buClr>
              <a:buSzPts val="1100"/>
              <a:buFont typeface="Arial"/>
              <a:buNone/>
            </a:pPr>
            <a:r>
              <a:rPr lang="en" sz="1800">
                <a:solidFill>
                  <a:schemeClr val="dk1"/>
                </a:solidFill>
                <a:latin typeface="Courier"/>
                <a:ea typeface="Courier"/>
                <a:cs typeface="Courier"/>
                <a:sym typeface="Courier"/>
              </a:rPr>
              <a:t>=&gt;</a:t>
            </a:r>
            <a:endParaRPr sz="1800">
              <a:solidFill>
                <a:schemeClr val="dk1"/>
              </a:solidFill>
              <a:latin typeface="Courier"/>
              <a:ea typeface="Courier"/>
              <a:cs typeface="Courier"/>
              <a:sym typeface="Courier"/>
            </a:endParaRPr>
          </a:p>
          <a:p>
            <a:pPr indent="0" lvl="0" marL="0" rtl="0" algn="l">
              <a:spcBef>
                <a:spcPts val="1100"/>
              </a:spcBef>
              <a:spcAft>
                <a:spcPts val="0"/>
              </a:spcAft>
              <a:buNone/>
            </a:pPr>
            <a:r>
              <a:rPr lang="en" sz="1800">
                <a:solidFill>
                  <a:schemeClr val="dk1"/>
                </a:solidFill>
                <a:latin typeface="Courier"/>
                <a:ea typeface="Courier"/>
                <a:cs typeface="Courier"/>
                <a:sym typeface="Courier"/>
              </a:rPr>
              <a:t>(assert (minge (read))</a:t>
            </a:r>
            <a:endParaRPr sz="1800">
              <a:solidFill>
                <a:schemeClr val="dk1"/>
              </a:solidFill>
              <a:latin typeface="Courier"/>
              <a:ea typeface="Courier"/>
              <a:cs typeface="Courier"/>
              <a:sym typeface="Courier"/>
            </a:endParaRPr>
          </a:p>
          <a:p>
            <a:pPr indent="0" lvl="0" marL="0" rtl="0" algn="l">
              <a:spcBef>
                <a:spcPts val="0"/>
              </a:spcBef>
              <a:spcAft>
                <a:spcPts val="0"/>
              </a:spcAft>
              <a:buNone/>
            </a:pPr>
            <a:r>
              <a:rPr lang="en" sz="1800">
                <a:solidFill>
                  <a:schemeClr val="dk1"/>
                </a:solidFill>
                <a:latin typeface="Courier"/>
                <a:ea typeface="Courier"/>
                <a:cs typeface="Courier"/>
                <a:sym typeface="Courier"/>
              </a:rPr>
              <a:t>)</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sp>
        <p:nvSpPr>
          <p:cNvPr id="200" name="Google Shape;200;p32"/>
          <p:cNvSpPr txBox="1"/>
          <p:nvPr/>
        </p:nvSpPr>
        <p:spPr>
          <a:xfrm>
            <a:off x="4245850" y="3336025"/>
            <a:ext cx="3495600" cy="161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Interacting with the user (II)</a:t>
            </a:r>
            <a:endParaRPr sz="3600">
              <a:latin typeface="Times New Roman"/>
              <a:ea typeface="Times New Roman"/>
              <a:cs typeface="Times New Roman"/>
              <a:sym typeface="Times New Roman"/>
            </a:endParaRPr>
          </a:p>
        </p:txBody>
      </p:sp>
      <p:sp>
        <p:nvSpPr>
          <p:cNvPr id="206" name="Google Shape;206;p33"/>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Char char="●"/>
            </a:pPr>
            <a:r>
              <a:rPr lang="en" sz="1800">
                <a:solidFill>
                  <a:schemeClr val="dk1"/>
                </a:solidFill>
                <a:latin typeface="Courier"/>
                <a:ea typeface="Courier"/>
                <a:cs typeface="Courier"/>
                <a:sym typeface="Courier"/>
              </a:rPr>
              <a:t>(read)</a:t>
            </a:r>
            <a:r>
              <a:rPr lang="en" sz="1800">
                <a:solidFill>
                  <a:schemeClr val="dk1"/>
                </a:solidFill>
                <a:latin typeface="Times New Roman"/>
                <a:ea typeface="Times New Roman"/>
                <a:cs typeface="Times New Roman"/>
                <a:sym typeface="Times New Roman"/>
              </a:rPr>
              <a:t>gets the</a:t>
            </a:r>
            <a:r>
              <a:rPr lang="en" sz="1800">
                <a:solidFill>
                  <a:schemeClr val="dk1"/>
                </a:solidFill>
                <a:latin typeface="Courier"/>
                <a:ea typeface="Courier"/>
                <a:cs typeface="Courier"/>
                <a:sym typeface="Courier"/>
              </a:rPr>
              <a:t> </a:t>
            </a:r>
            <a:r>
              <a:rPr lang="en" sz="1800">
                <a:solidFill>
                  <a:schemeClr val="dk1"/>
                </a:solidFill>
                <a:latin typeface="Times New Roman"/>
                <a:ea typeface="Times New Roman"/>
                <a:cs typeface="Times New Roman"/>
                <a:sym typeface="Times New Roman"/>
              </a:rPr>
              <a:t>first field entered at the terminal</a:t>
            </a:r>
            <a:endParaRPr sz="18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rPr lang="en" sz="1800">
                <a:solidFill>
                  <a:schemeClr val="dk1"/>
                </a:solidFill>
                <a:latin typeface="Courier"/>
                <a:ea typeface="Courier"/>
                <a:cs typeface="Courier"/>
                <a:sym typeface="Courier"/>
              </a:rPr>
              <a:t>(assert (lista (read)))</a:t>
            </a:r>
            <a:endParaRPr sz="1800">
              <a:solidFill>
                <a:schemeClr val="dk1"/>
              </a:solidFill>
              <a:latin typeface="Courier"/>
              <a:ea typeface="Courier"/>
              <a:cs typeface="Courier"/>
              <a:sym typeface="Courier"/>
            </a:endParaRPr>
          </a:p>
          <a:p>
            <a:pPr indent="0" lvl="0" marL="457200" rtl="0" algn="l">
              <a:spcBef>
                <a:spcPts val="0"/>
              </a:spcBef>
              <a:spcAft>
                <a:spcPts val="0"/>
              </a:spcAft>
              <a:buNone/>
            </a:pPr>
            <a:r>
              <a:rPr lang="en" sz="1800">
                <a:solidFill>
                  <a:schemeClr val="dk1"/>
                </a:solidFill>
                <a:latin typeface="Courier"/>
                <a:ea typeface="Courier"/>
                <a:cs typeface="Courier"/>
                <a:sym typeface="Courier"/>
              </a:rPr>
              <a:t>one two three CR </a:t>
            </a:r>
            <a:r>
              <a:rPr lang="en" sz="1800">
                <a:solidFill>
                  <a:schemeClr val="dk1"/>
                </a:solidFill>
                <a:latin typeface="Times New Roman"/>
                <a:ea typeface="Times New Roman"/>
                <a:cs typeface="Times New Roman"/>
                <a:sym typeface="Times New Roman"/>
              </a:rPr>
              <a:t>will get</a:t>
            </a:r>
            <a:r>
              <a:rPr lang="en" sz="1800">
                <a:solidFill>
                  <a:schemeClr val="dk1"/>
                </a:solidFill>
                <a:latin typeface="Courier"/>
                <a:ea typeface="Courier"/>
                <a:cs typeface="Courier"/>
                <a:sym typeface="Courier"/>
              </a:rPr>
              <a:t> (lista one)</a:t>
            </a:r>
            <a:endParaRPr sz="1800">
              <a:solidFill>
                <a:schemeClr val="dk1"/>
              </a:solidFill>
              <a:latin typeface="Courier"/>
              <a:ea typeface="Courier"/>
              <a:cs typeface="Courier"/>
              <a:sym typeface="Courier"/>
            </a:endParaRPr>
          </a:p>
          <a:p>
            <a:pPr indent="0" lvl="0" marL="457200" rtl="0" algn="l">
              <a:spcBef>
                <a:spcPts val="0"/>
              </a:spcBef>
              <a:spcAft>
                <a:spcPts val="0"/>
              </a:spcAft>
              <a:buNone/>
            </a:pPr>
            <a:r>
              <a:t/>
            </a:r>
            <a:endParaRPr sz="1800">
              <a:solidFill>
                <a:schemeClr val="dk1"/>
              </a:solidFill>
              <a:latin typeface="Courier"/>
              <a:ea typeface="Courier"/>
              <a:cs typeface="Courier"/>
              <a:sym typeface="Courier"/>
            </a:endParaRPr>
          </a:p>
          <a:p>
            <a:pPr indent="-342900" lvl="0" marL="457200" rtl="0" algn="l">
              <a:spcBef>
                <a:spcPts val="0"/>
              </a:spcBef>
              <a:spcAft>
                <a:spcPts val="0"/>
              </a:spcAft>
              <a:buClr>
                <a:schemeClr val="dk1"/>
              </a:buClr>
              <a:buSzPts val="1800"/>
              <a:buChar char="●"/>
            </a:pPr>
            <a:r>
              <a:rPr lang="en" sz="1800">
                <a:solidFill>
                  <a:schemeClr val="dk1"/>
                </a:solidFill>
                <a:latin typeface="Times New Roman"/>
                <a:ea typeface="Times New Roman"/>
                <a:cs typeface="Times New Roman"/>
                <a:sym typeface="Times New Roman"/>
              </a:rPr>
              <a:t> To read all fields, use </a:t>
            </a:r>
            <a:r>
              <a:rPr lang="en" sz="1800">
                <a:solidFill>
                  <a:schemeClr val="dk1"/>
                </a:solidFill>
                <a:latin typeface="Courier"/>
                <a:ea typeface="Courier"/>
                <a:cs typeface="Courier"/>
                <a:sym typeface="Courier"/>
              </a:rPr>
              <a:t>(readline) </a:t>
            </a:r>
            <a:r>
              <a:rPr lang="en" sz="1800">
                <a:solidFill>
                  <a:schemeClr val="dk1"/>
                </a:solidFill>
                <a:latin typeface="Times New Roman"/>
                <a:ea typeface="Times New Roman"/>
                <a:cs typeface="Times New Roman"/>
                <a:sym typeface="Times New Roman"/>
              </a:rPr>
              <a:t>- will merge all fields before enter into a single field!</a:t>
            </a:r>
            <a:r>
              <a:rPr lang="en" sz="1800">
                <a:solidFill>
                  <a:schemeClr val="dk1"/>
                </a:solidFill>
                <a:latin typeface="Courier"/>
                <a:ea typeface="Courier"/>
                <a:cs typeface="Courier"/>
                <a:sym typeface="Courier"/>
              </a:rPr>
              <a:t> (lista “one two three”) </a:t>
            </a:r>
            <a:endParaRPr sz="1800">
              <a:solidFill>
                <a:schemeClr val="dk1"/>
              </a:solidFill>
              <a:latin typeface="Courier"/>
              <a:ea typeface="Courier"/>
              <a:cs typeface="Courier"/>
              <a:sym typeface="Courier"/>
            </a:endParaRPr>
          </a:p>
          <a:p>
            <a:pPr indent="0" lvl="0" marL="457200" rtl="0" algn="l">
              <a:spcBef>
                <a:spcPts val="0"/>
              </a:spcBef>
              <a:spcAft>
                <a:spcPts val="0"/>
              </a:spcAft>
              <a:buNone/>
            </a:pPr>
            <a:r>
              <a:t/>
            </a:r>
            <a:endParaRPr sz="1800">
              <a:solidFill>
                <a:schemeClr val="dk1"/>
              </a:solidFill>
              <a:latin typeface="Courier"/>
              <a:ea typeface="Courier"/>
              <a:cs typeface="Courier"/>
              <a:sym typeface="Courier"/>
            </a:endParaRPr>
          </a:p>
          <a:p>
            <a:pPr indent="-342900" lvl="0" marL="457200" rtl="0" algn="l">
              <a:spcBef>
                <a:spcPts val="0"/>
              </a:spcBef>
              <a:spcAft>
                <a:spcPts val="0"/>
              </a:spcAft>
              <a:buClr>
                <a:schemeClr val="dk1"/>
              </a:buClr>
              <a:buSzPts val="1800"/>
              <a:buFont typeface="Courier"/>
              <a:buChar char="●"/>
            </a:pPr>
            <a:r>
              <a:rPr lang="en" sz="1800">
                <a:solidFill>
                  <a:schemeClr val="dk1"/>
                </a:solidFill>
                <a:latin typeface="Times New Roman"/>
                <a:ea typeface="Times New Roman"/>
                <a:cs typeface="Times New Roman"/>
                <a:sym typeface="Times New Roman"/>
              </a:rPr>
              <a:t>To split the input into multiple fields use</a:t>
            </a:r>
            <a:r>
              <a:rPr lang="en" sz="1800">
                <a:solidFill>
                  <a:schemeClr val="dk1"/>
                </a:solidFill>
                <a:latin typeface="Courier"/>
                <a:ea typeface="Courier"/>
                <a:cs typeface="Courier"/>
                <a:sym typeface="Courier"/>
              </a:rPr>
              <a:t> explode$ : </a:t>
            </a:r>
            <a:endParaRPr sz="1800">
              <a:solidFill>
                <a:schemeClr val="dk1"/>
              </a:solidFill>
              <a:latin typeface="Courier"/>
              <a:ea typeface="Courier"/>
              <a:cs typeface="Courier"/>
              <a:sym typeface="Courier"/>
            </a:endParaRPr>
          </a:p>
          <a:p>
            <a:pPr indent="0" lvl="0" marL="457200" rtl="0" algn="l">
              <a:spcBef>
                <a:spcPts val="0"/>
              </a:spcBef>
              <a:spcAft>
                <a:spcPts val="0"/>
              </a:spcAft>
              <a:buNone/>
            </a:pPr>
            <a:r>
              <a:rPr lang="en" sz="1800">
                <a:solidFill>
                  <a:schemeClr val="dk1"/>
                </a:solidFill>
                <a:latin typeface="Courier"/>
                <a:ea typeface="Courier"/>
                <a:cs typeface="Courier"/>
                <a:sym typeface="Courier"/>
              </a:rPr>
              <a:t>(assert (lista (explode$ (readline)))) </a:t>
            </a:r>
            <a:endParaRPr sz="1800">
              <a:solidFill>
                <a:schemeClr val="dk1"/>
              </a:solidFill>
              <a:latin typeface="Courier"/>
              <a:ea typeface="Courier"/>
              <a:cs typeface="Courier"/>
              <a:sym typeface="Courier"/>
            </a:endParaRPr>
          </a:p>
          <a:p>
            <a:pPr indent="0" lvl="0" marL="457200" rtl="0" algn="l">
              <a:spcBef>
                <a:spcPts val="0"/>
              </a:spcBef>
              <a:spcAft>
                <a:spcPts val="0"/>
              </a:spcAft>
              <a:buNone/>
            </a:pPr>
            <a:r>
              <a:rPr lang="en" sz="1800">
                <a:solidFill>
                  <a:schemeClr val="dk1"/>
                </a:solidFill>
                <a:latin typeface="Times New Roman"/>
                <a:ea typeface="Times New Roman"/>
                <a:cs typeface="Times New Roman"/>
                <a:sym typeface="Times New Roman"/>
              </a:rPr>
              <a:t>will get</a:t>
            </a:r>
            <a:r>
              <a:rPr lang="en" sz="1800">
                <a:solidFill>
                  <a:schemeClr val="dk1"/>
                </a:solidFill>
                <a:latin typeface="Courier"/>
                <a:ea typeface="Courier"/>
                <a:cs typeface="Courier"/>
                <a:sym typeface="Courier"/>
              </a:rPr>
              <a:t> (lista one two three)</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4"/>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CLIPS: writing and running code</a:t>
            </a:r>
            <a:endParaRPr sz="3600">
              <a:latin typeface="Times New Roman"/>
              <a:ea typeface="Times New Roman"/>
              <a:cs typeface="Times New Roman"/>
              <a:sym typeface="Times New Roman"/>
            </a:endParaRPr>
          </a:p>
        </p:txBody>
      </p:sp>
      <p:sp>
        <p:nvSpPr>
          <p:cNvPr id="212" name="Google Shape;212;p34"/>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Step 1: Edit a file with your preferred editor (parenthesis highlight recommended). Save file as name.clp</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Step 2: In CLIPS, </a:t>
            </a:r>
            <a:r>
              <a:rPr lang="en" sz="1800">
                <a:solidFill>
                  <a:schemeClr val="dk1"/>
                </a:solidFill>
                <a:latin typeface="Courier"/>
                <a:ea typeface="Courier"/>
                <a:cs typeface="Courier"/>
                <a:sym typeface="Courier"/>
              </a:rPr>
              <a:t>(clear)</a:t>
            </a:r>
            <a:r>
              <a:rPr lang="en" sz="1800">
                <a:solidFill>
                  <a:schemeClr val="dk1"/>
                </a:solidFill>
                <a:latin typeface="Times New Roman"/>
                <a:ea typeface="Times New Roman"/>
                <a:cs typeface="Times New Roman"/>
                <a:sym typeface="Times New Roman"/>
              </a:rPr>
              <a:t> the workspace to avoid interference from other facts/rules.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Step 3: </a:t>
            </a:r>
            <a:r>
              <a:rPr lang="en" sz="1800">
                <a:solidFill>
                  <a:schemeClr val="dk1"/>
                </a:solidFill>
                <a:latin typeface="Courier"/>
                <a:ea typeface="Courier"/>
                <a:cs typeface="Courier"/>
                <a:sym typeface="Courier"/>
              </a:rPr>
              <a:t>(load “name.clp”)</a:t>
            </a:r>
            <a:r>
              <a:rPr lang="en" sz="1800">
                <a:solidFill>
                  <a:schemeClr val="dk1"/>
                </a:solidFill>
                <a:latin typeface="Times New Roman"/>
                <a:ea typeface="Times New Roman"/>
                <a:cs typeface="Times New Roman"/>
                <a:sym typeface="Times New Roman"/>
              </a:rPr>
              <a:t> , if all is fine T or TRUE will be the last message displayed. This step just checks if CLIPS can understand everything in that file.</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Step 4: </a:t>
            </a:r>
            <a:r>
              <a:rPr lang="en" sz="1800">
                <a:solidFill>
                  <a:schemeClr val="dk1"/>
                </a:solidFill>
                <a:latin typeface="Courier"/>
                <a:ea typeface="Courier"/>
                <a:cs typeface="Courier"/>
                <a:sym typeface="Courier"/>
              </a:rPr>
              <a:t>(reset) </a:t>
            </a:r>
            <a:r>
              <a:rPr lang="en" sz="1800">
                <a:solidFill>
                  <a:schemeClr val="dk1"/>
                </a:solidFill>
                <a:latin typeface="Times New Roman"/>
                <a:ea typeface="Times New Roman"/>
                <a:cs typeface="Times New Roman"/>
                <a:sym typeface="Times New Roman"/>
              </a:rPr>
              <a:t>CLIPS. This returns the workspace to a state in which all commands from all loaded files are executed.</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800">
                <a:solidFill>
                  <a:schemeClr val="dk1"/>
                </a:solidFill>
                <a:latin typeface="Times New Roman"/>
                <a:ea typeface="Times New Roman"/>
                <a:cs typeface="Times New Roman"/>
                <a:sym typeface="Times New Roman"/>
              </a:rPr>
              <a:t>Step 5: </a:t>
            </a:r>
            <a:r>
              <a:rPr lang="en" sz="1800">
                <a:solidFill>
                  <a:schemeClr val="dk1"/>
                </a:solidFill>
                <a:latin typeface="Courier"/>
                <a:ea typeface="Courier"/>
                <a:cs typeface="Courier"/>
                <a:sym typeface="Courier"/>
              </a:rPr>
              <a:t>(run)</a:t>
            </a:r>
            <a:r>
              <a:rPr lang="en" sz="1800">
                <a:solidFill>
                  <a:schemeClr val="dk1"/>
                </a:solidFill>
                <a:latin typeface="Times New Roman"/>
                <a:ea typeface="Times New Roman"/>
                <a:cs typeface="Times New Roman"/>
                <a:sym typeface="Times New Roman"/>
              </a:rPr>
              <a:t> the inference engine.</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800">
                <a:solidFill>
                  <a:schemeClr val="dk1"/>
                </a:solidFill>
                <a:latin typeface="Times New Roman"/>
                <a:ea typeface="Times New Roman"/>
                <a:cs typeface="Times New Roman"/>
                <a:sym typeface="Times New Roman"/>
              </a:rPr>
              <a:t>Highly recommended: keep the facts window opened at all times.</a:t>
            </a: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PBR course overview</a:t>
            </a:r>
            <a:endParaRPr sz="3600">
              <a:latin typeface="Times New Roman"/>
              <a:ea typeface="Times New Roman"/>
              <a:cs typeface="Times New Roman"/>
              <a:sym typeface="Times New Roman"/>
            </a:endParaRPr>
          </a:p>
        </p:txBody>
      </p:sp>
      <p:sp>
        <p:nvSpPr>
          <p:cNvPr id="218" name="Google Shape;218;p35"/>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Times New Roman"/>
                <a:ea typeface="Times New Roman"/>
                <a:cs typeface="Times New Roman"/>
                <a:sym typeface="Times New Roman"/>
              </a:rPr>
              <a:t>Course 1,2 and 3</a:t>
            </a:r>
            <a:r>
              <a:rPr lang="en" sz="1800">
                <a:latin typeface="Times New Roman"/>
                <a:ea typeface="Times New Roman"/>
                <a:cs typeface="Times New Roman"/>
                <a:sym typeface="Times New Roman"/>
              </a:rPr>
              <a:t>: CLIPS, agenda, the RETE algorithm, open and closed worlds, forward and backward chaining</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4,5 and 6</a:t>
            </a:r>
            <a:r>
              <a:rPr lang="en" sz="1800">
                <a:solidFill>
                  <a:schemeClr val="dk1"/>
                </a:solidFill>
                <a:latin typeface="Times New Roman"/>
                <a:ea typeface="Times New Roman"/>
                <a:cs typeface="Times New Roman"/>
                <a:sym typeface="Times New Roman"/>
              </a:rPr>
              <a:t>: PROLOG, logic programming, cuts, recursive procedures</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7</a:t>
            </a:r>
            <a:r>
              <a:rPr lang="en" sz="1800">
                <a:solidFill>
                  <a:schemeClr val="dk1"/>
                </a:solidFill>
                <a:latin typeface="Times New Roman"/>
                <a:ea typeface="Times New Roman"/>
                <a:cs typeface="Times New Roman"/>
                <a:sym typeface="Times New Roman"/>
              </a:rPr>
              <a:t>: Project overview and specifications</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8</a:t>
            </a:r>
            <a:r>
              <a:rPr lang="en" sz="1800">
                <a:solidFill>
                  <a:schemeClr val="dk1"/>
                </a:solidFill>
                <a:latin typeface="Times New Roman"/>
                <a:ea typeface="Times New Roman"/>
                <a:cs typeface="Times New Roman"/>
                <a:sym typeface="Times New Roman"/>
              </a:rPr>
              <a:t>: CLIPS Object Oriented Programming</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9</a:t>
            </a:r>
            <a:r>
              <a:rPr lang="en" sz="1800">
                <a:solidFill>
                  <a:schemeClr val="dk1"/>
                </a:solidFill>
                <a:latin typeface="Times New Roman"/>
                <a:ea typeface="Times New Roman"/>
                <a:cs typeface="Times New Roman"/>
                <a:sym typeface="Times New Roman"/>
              </a:rPr>
              <a:t>: Fuzzy Logic and FUZZYCLIPS</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6"/>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PBR course overview</a:t>
            </a:r>
            <a:endParaRPr sz="3600">
              <a:latin typeface="Times New Roman"/>
              <a:ea typeface="Times New Roman"/>
              <a:cs typeface="Times New Roman"/>
              <a:sym typeface="Times New Roman"/>
            </a:endParaRPr>
          </a:p>
        </p:txBody>
      </p:sp>
      <p:sp>
        <p:nvSpPr>
          <p:cNvPr id="224" name="Google Shape;224;p36"/>
          <p:cNvSpPr txBox="1"/>
          <p:nvPr/>
        </p:nvSpPr>
        <p:spPr>
          <a:xfrm>
            <a:off x="184750" y="1660450"/>
            <a:ext cx="8647500" cy="3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10:</a:t>
            </a:r>
            <a:r>
              <a:rPr lang="en" sz="1800">
                <a:solidFill>
                  <a:schemeClr val="dk1"/>
                </a:solidFill>
                <a:latin typeface="Times New Roman"/>
                <a:ea typeface="Times New Roman"/>
                <a:cs typeface="Times New Roman"/>
                <a:sym typeface="Times New Roman"/>
              </a:rPr>
              <a:t> Expert systems: MYCIN, Prospector, Dendral, Mass/Charge, XCON, PXDES, CADET.</a:t>
            </a:r>
            <a:endParaRPr b="1"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b="1"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11</a:t>
            </a:r>
            <a:r>
              <a:rPr lang="en" sz="1800">
                <a:solidFill>
                  <a:schemeClr val="dk1"/>
                </a:solidFill>
                <a:latin typeface="Times New Roman"/>
                <a:ea typeface="Times New Roman"/>
                <a:cs typeface="Times New Roman"/>
                <a:sym typeface="Times New Roman"/>
              </a:rPr>
              <a:t>: OPS5 and RC++</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12</a:t>
            </a:r>
            <a:r>
              <a:rPr lang="en" sz="1800">
                <a:solidFill>
                  <a:schemeClr val="dk1"/>
                </a:solidFill>
                <a:latin typeface="Times New Roman"/>
                <a:ea typeface="Times New Roman"/>
                <a:cs typeface="Times New Roman"/>
                <a:sym typeface="Times New Roman"/>
              </a:rPr>
              <a:t>: Constraint Handling Rules</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Course 13</a:t>
            </a:r>
            <a:r>
              <a:rPr lang="en" sz="1800">
                <a:solidFill>
                  <a:schemeClr val="dk1"/>
                </a:solidFill>
                <a:latin typeface="Times New Roman"/>
                <a:ea typeface="Times New Roman"/>
                <a:cs typeface="Times New Roman"/>
                <a:sym typeface="Times New Roman"/>
              </a:rPr>
              <a:t>: DROOLS and EPSILON</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a:p>
            <a:pPr indent="0" lvl="0" marL="0" rtl="0" algn="l">
              <a:spcBef>
                <a:spcPts val="0"/>
              </a:spcBef>
              <a:spcAft>
                <a:spcPts val="0"/>
              </a:spcAft>
              <a:buNone/>
            </a:pPr>
            <a:r>
              <a:t/>
            </a:r>
            <a:endParaRPr sz="1800">
              <a:solidFill>
                <a:schemeClr val="dk1"/>
              </a:solidFill>
              <a:latin typeface="Courier"/>
              <a:ea typeface="Courier"/>
              <a:cs typeface="Courier"/>
              <a:sym typeface="Couri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ctrTitle"/>
          </p:nvPr>
        </p:nvSpPr>
        <p:spPr>
          <a:xfrm>
            <a:off x="248200" y="565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Programming paradigms: imperative</a:t>
            </a:r>
            <a:endParaRPr sz="3600">
              <a:latin typeface="Times New Roman"/>
              <a:ea typeface="Times New Roman"/>
              <a:cs typeface="Times New Roman"/>
              <a:sym typeface="Times New Roman"/>
            </a:endParaRPr>
          </a:p>
        </p:txBody>
      </p:sp>
      <p:sp>
        <p:nvSpPr>
          <p:cNvPr id="70" name="Google Shape;70;p15"/>
          <p:cNvSpPr txBox="1"/>
          <p:nvPr/>
        </p:nvSpPr>
        <p:spPr>
          <a:xfrm>
            <a:off x="184750" y="1471775"/>
            <a:ext cx="4649700" cy="35073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You tell the computer exactly what to do. </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Easy to debug.</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Easy to implement - it needs the bare minimum of data.</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Fast execution (program as good as the programmer).</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Hard to adapt to changing goals.</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 Enter the building, climb to the first floor using the stairs to your left, turn left and go past the hall, enter the second door to your left in the next corridor.</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p:txBody>
      </p:sp>
      <p:pic>
        <p:nvPicPr>
          <p:cNvPr id="71" name="Google Shape;71;p15"/>
          <p:cNvPicPr preferRelativeResize="0"/>
          <p:nvPr/>
        </p:nvPicPr>
        <p:blipFill>
          <a:blip r:embed="rId3">
            <a:alphaModFix/>
          </a:blip>
          <a:stretch>
            <a:fillRect/>
          </a:stretch>
        </p:blipFill>
        <p:spPr>
          <a:xfrm>
            <a:off x="5171326" y="1471775"/>
            <a:ext cx="3597475" cy="3365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ctrTitle"/>
          </p:nvPr>
        </p:nvSpPr>
        <p:spPr>
          <a:xfrm>
            <a:off x="248200" y="565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Programming paradigms: declarative</a:t>
            </a:r>
            <a:endParaRPr sz="3600">
              <a:latin typeface="Times New Roman"/>
              <a:ea typeface="Times New Roman"/>
              <a:cs typeface="Times New Roman"/>
              <a:sym typeface="Times New Roman"/>
            </a:endParaRPr>
          </a:p>
        </p:txBody>
      </p:sp>
      <p:sp>
        <p:nvSpPr>
          <p:cNvPr id="77" name="Google Shape;77;p16"/>
          <p:cNvSpPr txBox="1"/>
          <p:nvPr/>
        </p:nvSpPr>
        <p:spPr>
          <a:xfrm>
            <a:off x="184750" y="1471775"/>
            <a:ext cx="4649700" cy="3507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You tell the computer what its goal is. </a:t>
            </a:r>
            <a:endParaRPr sz="18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Hard to debug.</a:t>
            </a:r>
            <a:endParaRPr sz="18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Hard to implement - it needs as much data as possible.</a:t>
            </a:r>
            <a:endParaRPr sz="18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Slow execution (limited control by a good programmer).</a:t>
            </a:r>
            <a:endParaRPr sz="1800">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It can solve almost anything you can describe.</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Go to C309.</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a:latin typeface="Times New Roman"/>
              <a:ea typeface="Times New Roman"/>
              <a:cs typeface="Times New Roman"/>
              <a:sym typeface="Times New Roman"/>
            </a:endParaRPr>
          </a:p>
        </p:txBody>
      </p:sp>
      <p:pic>
        <p:nvPicPr>
          <p:cNvPr id="78" name="Google Shape;78;p16"/>
          <p:cNvPicPr preferRelativeResize="0"/>
          <p:nvPr/>
        </p:nvPicPr>
        <p:blipFill>
          <a:blip r:embed="rId3">
            <a:alphaModFix/>
          </a:blip>
          <a:stretch>
            <a:fillRect/>
          </a:stretch>
        </p:blipFill>
        <p:spPr>
          <a:xfrm>
            <a:off x="4834450" y="2026922"/>
            <a:ext cx="4309550" cy="148972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ctrTitle"/>
          </p:nvPr>
        </p:nvSpPr>
        <p:spPr>
          <a:xfrm>
            <a:off x="272950" y="763950"/>
            <a:ext cx="8520600" cy="55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Structure of an AI engine</a:t>
            </a:r>
            <a:endParaRPr sz="3600">
              <a:latin typeface="Times New Roman"/>
              <a:ea typeface="Times New Roman"/>
              <a:cs typeface="Times New Roman"/>
              <a:sym typeface="Times New Roman"/>
            </a:endParaRPr>
          </a:p>
        </p:txBody>
      </p:sp>
      <p:sp>
        <p:nvSpPr>
          <p:cNvPr id="84" name="Google Shape;84;p17"/>
          <p:cNvSpPr txBox="1"/>
          <p:nvPr>
            <p:ph idx="1" type="subTitle"/>
          </p:nvPr>
        </p:nvSpPr>
        <p:spPr>
          <a:xfrm>
            <a:off x="311700" y="1250000"/>
            <a:ext cx="8520600" cy="367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3600">
              <a:solidFill>
                <a:srgbClr val="274E13"/>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
        <p:nvSpPr>
          <p:cNvPr id="85" name="Google Shape;85;p17"/>
          <p:cNvSpPr txBox="1"/>
          <p:nvPr/>
        </p:nvSpPr>
        <p:spPr>
          <a:xfrm>
            <a:off x="3361350" y="1550275"/>
            <a:ext cx="20343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274E13"/>
                </a:solidFill>
                <a:latin typeface="Times New Roman"/>
                <a:ea typeface="Times New Roman"/>
                <a:cs typeface="Times New Roman"/>
                <a:sym typeface="Times New Roman"/>
              </a:rPr>
              <a:t>Modeling</a:t>
            </a:r>
            <a:endParaRPr sz="3600">
              <a:solidFill>
                <a:srgbClr val="274E13"/>
              </a:solidFill>
              <a:latin typeface="Times New Roman"/>
              <a:ea typeface="Times New Roman"/>
              <a:cs typeface="Times New Roman"/>
              <a:sym typeface="Times New Roman"/>
            </a:endParaRPr>
          </a:p>
        </p:txBody>
      </p:sp>
      <p:sp>
        <p:nvSpPr>
          <p:cNvPr id="86" name="Google Shape;86;p17"/>
          <p:cNvSpPr txBox="1"/>
          <p:nvPr/>
        </p:nvSpPr>
        <p:spPr>
          <a:xfrm>
            <a:off x="1075350" y="3497275"/>
            <a:ext cx="1830600" cy="7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1C4587"/>
                </a:solidFill>
                <a:latin typeface="Times New Roman"/>
                <a:ea typeface="Times New Roman"/>
                <a:cs typeface="Times New Roman"/>
                <a:sym typeface="Times New Roman"/>
              </a:rPr>
              <a:t>Inferring</a:t>
            </a:r>
            <a:endParaRPr sz="3600">
              <a:solidFill>
                <a:srgbClr val="1C4587"/>
              </a:solidFill>
              <a:latin typeface="Times New Roman"/>
              <a:ea typeface="Times New Roman"/>
              <a:cs typeface="Times New Roman"/>
              <a:sym typeface="Times New Roman"/>
            </a:endParaRPr>
          </a:p>
        </p:txBody>
      </p:sp>
      <p:sp>
        <p:nvSpPr>
          <p:cNvPr id="87" name="Google Shape;87;p17"/>
          <p:cNvSpPr txBox="1"/>
          <p:nvPr/>
        </p:nvSpPr>
        <p:spPr>
          <a:xfrm>
            <a:off x="5812000" y="3594125"/>
            <a:ext cx="1888800" cy="6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7F6000"/>
                </a:solidFill>
                <a:latin typeface="Times New Roman"/>
                <a:ea typeface="Times New Roman"/>
                <a:cs typeface="Times New Roman"/>
                <a:sym typeface="Times New Roman"/>
              </a:rPr>
              <a:t>Learning</a:t>
            </a:r>
            <a:endParaRPr sz="3600">
              <a:solidFill>
                <a:srgbClr val="7F6000"/>
              </a:solidFill>
              <a:latin typeface="Times New Roman"/>
              <a:ea typeface="Times New Roman"/>
              <a:cs typeface="Times New Roman"/>
              <a:sym typeface="Times New Roman"/>
            </a:endParaRPr>
          </a:p>
        </p:txBody>
      </p:sp>
      <p:cxnSp>
        <p:nvCxnSpPr>
          <p:cNvPr id="88" name="Google Shape;88;p17"/>
          <p:cNvCxnSpPr/>
          <p:nvPr/>
        </p:nvCxnSpPr>
        <p:spPr>
          <a:xfrm flipH="1" rot="10800000">
            <a:off x="2179625" y="2170200"/>
            <a:ext cx="1985700" cy="1511100"/>
          </a:xfrm>
          <a:prstGeom prst="straightConnector1">
            <a:avLst/>
          </a:prstGeom>
          <a:noFill/>
          <a:ln cap="flat" cmpd="sng" w="19050">
            <a:solidFill>
              <a:srgbClr val="FF0000"/>
            </a:solidFill>
            <a:prstDash val="solid"/>
            <a:round/>
            <a:headEnd len="med" w="med" type="triangle"/>
            <a:tailEnd len="med" w="med" type="triangle"/>
          </a:ln>
        </p:spPr>
      </p:cxnSp>
      <p:cxnSp>
        <p:nvCxnSpPr>
          <p:cNvPr id="89" name="Google Shape;89;p17"/>
          <p:cNvCxnSpPr>
            <a:endCxn id="87" idx="1"/>
          </p:cNvCxnSpPr>
          <p:nvPr/>
        </p:nvCxnSpPr>
        <p:spPr>
          <a:xfrm flipH="1" rot="10800000">
            <a:off x="2797000" y="3938075"/>
            <a:ext cx="3015000" cy="12000"/>
          </a:xfrm>
          <a:prstGeom prst="straightConnector1">
            <a:avLst/>
          </a:prstGeom>
          <a:noFill/>
          <a:ln cap="flat" cmpd="sng" w="19050">
            <a:solidFill>
              <a:srgbClr val="FF0000"/>
            </a:solidFill>
            <a:prstDash val="solid"/>
            <a:round/>
            <a:headEnd len="med" w="med" type="triangle"/>
            <a:tailEnd len="med" w="med" type="triangle"/>
          </a:ln>
        </p:spPr>
      </p:cxnSp>
      <p:cxnSp>
        <p:nvCxnSpPr>
          <p:cNvPr id="90" name="Google Shape;90;p17"/>
          <p:cNvCxnSpPr/>
          <p:nvPr/>
        </p:nvCxnSpPr>
        <p:spPr>
          <a:xfrm>
            <a:off x="4649650" y="2170225"/>
            <a:ext cx="2266500" cy="1617600"/>
          </a:xfrm>
          <a:prstGeom prst="straightConnector1">
            <a:avLst/>
          </a:prstGeom>
          <a:noFill/>
          <a:ln cap="flat" cmpd="sng" w="19050">
            <a:solidFill>
              <a:srgbClr val="FF0000"/>
            </a:solidFill>
            <a:prstDash val="solid"/>
            <a:round/>
            <a:headEnd len="med" w="med" type="triangl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ctrTitle"/>
          </p:nvPr>
        </p:nvSpPr>
        <p:spPr>
          <a:xfrm>
            <a:off x="311650" y="702800"/>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Four types of AI: Thinking rationally</a:t>
            </a:r>
            <a:endParaRPr sz="3600">
              <a:latin typeface="Times New Roman"/>
              <a:ea typeface="Times New Roman"/>
              <a:cs typeface="Times New Roman"/>
              <a:sym typeface="Times New Roman"/>
            </a:endParaRPr>
          </a:p>
        </p:txBody>
      </p:sp>
      <p:sp>
        <p:nvSpPr>
          <p:cNvPr id="96" name="Google Shape;96;p18"/>
          <p:cNvSpPr txBox="1"/>
          <p:nvPr/>
        </p:nvSpPr>
        <p:spPr>
          <a:xfrm>
            <a:off x="184750" y="1561400"/>
            <a:ext cx="4635900" cy="34647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Times New Roman"/>
              <a:buChar char="●"/>
            </a:pPr>
            <a:r>
              <a:rPr lang="en" sz="2400">
                <a:solidFill>
                  <a:schemeClr val="dk1"/>
                </a:solidFill>
                <a:latin typeface="Times New Roman"/>
                <a:ea typeface="Times New Roman"/>
                <a:cs typeface="Times New Roman"/>
                <a:sym typeface="Times New Roman"/>
              </a:rPr>
              <a:t>Computer manifest logic thought, follows a set of logical rules </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 sz="2400">
                <a:solidFill>
                  <a:schemeClr val="dk1"/>
                </a:solidFill>
                <a:latin typeface="Times New Roman"/>
                <a:ea typeface="Times New Roman"/>
                <a:cs typeface="Times New Roman"/>
                <a:sym typeface="Times New Roman"/>
              </a:rPr>
              <a:t>Pro: Easy to replicate, easy to prove</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 sz="2400">
                <a:solidFill>
                  <a:schemeClr val="dk1"/>
                </a:solidFill>
                <a:latin typeface="Times New Roman"/>
                <a:ea typeface="Times New Roman"/>
                <a:cs typeface="Times New Roman"/>
                <a:sym typeface="Times New Roman"/>
              </a:rPr>
              <a:t>Cons: Informal knowledge is not conductive to formal rules, logical solutions are not conductive to informal realities</a:t>
            </a:r>
            <a:endParaRPr sz="24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a:latin typeface="Times New Roman"/>
              <a:ea typeface="Times New Roman"/>
              <a:cs typeface="Times New Roman"/>
              <a:sym typeface="Times New Roman"/>
            </a:endParaRPr>
          </a:p>
        </p:txBody>
      </p:sp>
      <p:pic>
        <p:nvPicPr>
          <p:cNvPr id="97" name="Google Shape;97;p18"/>
          <p:cNvPicPr preferRelativeResize="0"/>
          <p:nvPr/>
        </p:nvPicPr>
        <p:blipFill>
          <a:blip r:embed="rId3">
            <a:alphaModFix/>
          </a:blip>
          <a:stretch>
            <a:fillRect/>
          </a:stretch>
        </p:blipFill>
        <p:spPr>
          <a:xfrm>
            <a:off x="4658650" y="1561400"/>
            <a:ext cx="3277300" cy="3277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nvSpPr>
        <p:spPr>
          <a:xfrm>
            <a:off x="172975" y="721425"/>
            <a:ext cx="4398900" cy="43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What is knowledge?</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Intelligence applied to information produces knowledge.</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Knowledge supplements intelligence.</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Intelligence is asking the right question, knowledge is having the right answer.</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p:txBody>
      </p:sp>
      <p:pic>
        <p:nvPicPr>
          <p:cNvPr id="103" name="Google Shape;103;p19"/>
          <p:cNvPicPr preferRelativeResize="0"/>
          <p:nvPr/>
        </p:nvPicPr>
        <p:blipFill>
          <a:blip r:embed="rId3">
            <a:alphaModFix/>
          </a:blip>
          <a:stretch>
            <a:fillRect/>
          </a:stretch>
        </p:blipFill>
        <p:spPr>
          <a:xfrm>
            <a:off x="4572000" y="1538375"/>
            <a:ext cx="4336850" cy="24593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nvSpPr>
        <p:spPr>
          <a:xfrm>
            <a:off x="172975" y="721425"/>
            <a:ext cx="4331700" cy="43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u="sng">
                <a:solidFill>
                  <a:schemeClr val="hlink"/>
                </a:solidFill>
                <a:latin typeface="Times New Roman"/>
                <a:ea typeface="Times New Roman"/>
                <a:cs typeface="Times New Roman"/>
                <a:sym typeface="Times New Roman"/>
                <a:hlinkClick r:id="rId3"/>
              </a:rPr>
              <a:t>Ontology</a:t>
            </a:r>
            <a:r>
              <a:rPr lang="en" sz="2400">
                <a:solidFill>
                  <a:schemeClr val="dk1"/>
                </a:solidFill>
                <a:latin typeface="Times New Roman"/>
                <a:ea typeface="Times New Roman"/>
                <a:cs typeface="Times New Roman"/>
                <a:sym typeface="Times New Roman"/>
              </a:rPr>
              <a:t>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2400">
                <a:solidFill>
                  <a:schemeClr val="dk1"/>
                </a:solidFill>
                <a:latin typeface="Times New Roman"/>
                <a:ea typeface="Times New Roman"/>
                <a:cs typeface="Times New Roman"/>
                <a:sym typeface="Times New Roman"/>
              </a:rPr>
              <a:t>Definitions (courtesy of Merriam-Webster):</a:t>
            </a:r>
            <a:endParaRPr sz="2400">
              <a:solidFill>
                <a:schemeClr val="dk1"/>
              </a:solidFill>
              <a:latin typeface="Times New Roman"/>
              <a:ea typeface="Times New Roman"/>
              <a:cs typeface="Times New Roman"/>
              <a:sym typeface="Times New Roman"/>
            </a:endParaRPr>
          </a:p>
          <a:p>
            <a:pPr indent="0" lvl="0" marL="317500" rtl="0" algn="l">
              <a:lnSpc>
                <a:spcPct val="122222"/>
              </a:lnSpc>
              <a:spcBef>
                <a:spcPts val="1100"/>
              </a:spcBef>
              <a:spcAft>
                <a:spcPts val="0"/>
              </a:spcAft>
              <a:buNone/>
            </a:pPr>
            <a:r>
              <a:rPr b="1" lang="en" sz="1350">
                <a:solidFill>
                  <a:srgbClr val="212529"/>
                </a:solidFill>
                <a:highlight>
                  <a:srgbClr val="FFFFFF"/>
                </a:highlight>
              </a:rPr>
              <a:t>1</a:t>
            </a:r>
            <a:r>
              <a:rPr lang="en" sz="1350">
                <a:solidFill>
                  <a:srgbClr val="303336"/>
                </a:solidFill>
                <a:highlight>
                  <a:srgbClr val="FFFFFF"/>
                </a:highlight>
              </a:rPr>
              <a:t>: a branch of metaphysics concerned with the nature and relations of being</a:t>
            </a:r>
            <a:endParaRPr sz="1350">
              <a:solidFill>
                <a:srgbClr val="303336"/>
              </a:solidFill>
              <a:highlight>
                <a:srgbClr val="FFFFFF"/>
              </a:highlight>
            </a:endParaRPr>
          </a:p>
          <a:p>
            <a:pPr indent="0" lvl="0" marL="317500" rtl="0" algn="l">
              <a:lnSpc>
                <a:spcPct val="122222"/>
              </a:lnSpc>
              <a:spcBef>
                <a:spcPts val="1900"/>
              </a:spcBef>
              <a:spcAft>
                <a:spcPts val="0"/>
              </a:spcAft>
              <a:buNone/>
            </a:pPr>
            <a:r>
              <a:rPr b="1" lang="en" sz="1350">
                <a:solidFill>
                  <a:srgbClr val="212529"/>
                </a:solidFill>
                <a:highlight>
                  <a:srgbClr val="FFFFFF"/>
                </a:highlight>
              </a:rPr>
              <a:t>2</a:t>
            </a:r>
            <a:r>
              <a:rPr lang="en" sz="1350">
                <a:solidFill>
                  <a:srgbClr val="303336"/>
                </a:solidFill>
                <a:highlight>
                  <a:srgbClr val="FFFFFF"/>
                </a:highlight>
              </a:rPr>
              <a:t>: a particular theory about the nature of being or the kinds of things that have existence</a:t>
            </a:r>
            <a:endParaRPr sz="1350">
              <a:solidFill>
                <a:srgbClr val="303336"/>
              </a:solidFill>
              <a:highlight>
                <a:srgbClr val="FFFFFF"/>
              </a:highlight>
            </a:endParaRPr>
          </a:p>
          <a:p>
            <a:pPr indent="0" lvl="0" marL="0" rtl="0" algn="l">
              <a:spcBef>
                <a:spcPts val="1500"/>
              </a:spcBef>
              <a:spcAft>
                <a:spcPts val="0"/>
              </a:spcAft>
              <a:buNone/>
            </a:pPr>
            <a:r>
              <a:rPr lang="en" sz="2400">
                <a:solidFill>
                  <a:schemeClr val="dk1"/>
                </a:solidFill>
                <a:latin typeface="Times New Roman"/>
                <a:ea typeface="Times New Roman"/>
                <a:cs typeface="Times New Roman"/>
                <a:sym typeface="Times New Roman"/>
              </a:rPr>
              <a:t>Unambiguous representation of knowledge, more expressive than a taxonomy.</a:t>
            </a:r>
            <a:endParaRPr sz="1350">
              <a:solidFill>
                <a:srgbClr val="303336"/>
              </a:solidFill>
              <a:highlight>
                <a:srgbClr val="FFFFFF"/>
              </a:highlight>
            </a:endParaRPr>
          </a:p>
          <a:p>
            <a:pPr indent="0" lvl="0" marL="317500" rtl="0" algn="l">
              <a:lnSpc>
                <a:spcPct val="122222"/>
              </a:lnSpc>
              <a:spcBef>
                <a:spcPts val="1100"/>
              </a:spcBef>
              <a:spcAft>
                <a:spcPts val="0"/>
              </a:spcAft>
              <a:buNone/>
            </a:pPr>
            <a:r>
              <a:t/>
            </a:r>
            <a:endParaRPr sz="1350">
              <a:solidFill>
                <a:srgbClr val="303336"/>
              </a:solidFill>
              <a:highlight>
                <a:srgbClr val="FFFFFF"/>
              </a:highlight>
            </a:endParaRPr>
          </a:p>
          <a:p>
            <a:pPr indent="0" lvl="0" marL="0" rtl="0" algn="l">
              <a:spcBef>
                <a:spcPts val="150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chemeClr val="dk1"/>
              </a:solidFill>
              <a:latin typeface="Times New Roman"/>
              <a:ea typeface="Times New Roman"/>
              <a:cs typeface="Times New Roman"/>
              <a:sym typeface="Times New Roman"/>
            </a:endParaRPr>
          </a:p>
        </p:txBody>
      </p:sp>
      <p:pic>
        <p:nvPicPr>
          <p:cNvPr id="109" name="Google Shape;109;p20"/>
          <p:cNvPicPr preferRelativeResize="0"/>
          <p:nvPr/>
        </p:nvPicPr>
        <p:blipFill>
          <a:blip r:embed="rId4">
            <a:alphaModFix/>
          </a:blip>
          <a:stretch>
            <a:fillRect/>
          </a:stretch>
        </p:blipFill>
        <p:spPr>
          <a:xfrm>
            <a:off x="4572000" y="1447100"/>
            <a:ext cx="4334525" cy="317826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ctrTitle"/>
          </p:nvPr>
        </p:nvSpPr>
        <p:spPr>
          <a:xfrm>
            <a:off x="311700" y="718225"/>
            <a:ext cx="8520600" cy="85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Times New Roman"/>
                <a:ea typeface="Times New Roman"/>
                <a:cs typeface="Times New Roman"/>
                <a:sym typeface="Times New Roman"/>
              </a:rPr>
              <a:t>Expert systems</a:t>
            </a:r>
            <a:endParaRPr sz="3600">
              <a:latin typeface="Times New Roman"/>
              <a:ea typeface="Times New Roman"/>
              <a:cs typeface="Times New Roman"/>
              <a:sym typeface="Times New Roman"/>
            </a:endParaRPr>
          </a:p>
        </p:txBody>
      </p:sp>
      <p:sp>
        <p:nvSpPr>
          <p:cNvPr id="115" name="Google Shape;115;p21"/>
          <p:cNvSpPr txBox="1"/>
          <p:nvPr/>
        </p:nvSpPr>
        <p:spPr>
          <a:xfrm>
            <a:off x="184750" y="1660450"/>
            <a:ext cx="3945600" cy="336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Human experts</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Expensive</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Hard to access</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Adaptable</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en" sz="1800">
                <a:latin typeface="Times New Roman"/>
                <a:ea typeface="Times New Roman"/>
                <a:cs typeface="Times New Roman"/>
                <a:sym typeface="Times New Roman"/>
              </a:rPr>
              <a:t>Expert systems</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Much cheaper</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Very easy access</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Little adaptability</a:t>
            </a:r>
            <a:endParaRPr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SzPts val="1800"/>
              <a:buFont typeface="Times New Roman"/>
              <a:buChar char="●"/>
            </a:pPr>
            <a:r>
              <a:rPr lang="en" sz="1800">
                <a:latin typeface="Times New Roman"/>
                <a:ea typeface="Times New Roman"/>
                <a:cs typeface="Times New Roman"/>
                <a:sym typeface="Times New Roman"/>
              </a:rPr>
              <a:t>Still require human experts in order to be built</a:t>
            </a:r>
            <a:endParaRPr sz="18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800">
              <a:latin typeface="Times New Roman"/>
              <a:ea typeface="Times New Roman"/>
              <a:cs typeface="Times New Roman"/>
              <a:sym typeface="Times New Roman"/>
            </a:endParaRPr>
          </a:p>
        </p:txBody>
      </p:sp>
      <p:pic>
        <p:nvPicPr>
          <p:cNvPr id="116" name="Google Shape;116;p21"/>
          <p:cNvPicPr preferRelativeResize="0"/>
          <p:nvPr/>
        </p:nvPicPr>
        <p:blipFill>
          <a:blip r:embed="rId3">
            <a:alphaModFix/>
          </a:blip>
          <a:stretch>
            <a:fillRect/>
          </a:stretch>
        </p:blipFill>
        <p:spPr>
          <a:xfrm>
            <a:off x="5022925" y="1725325"/>
            <a:ext cx="4039649" cy="3218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